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98"/>
  </p:notesMasterIdLst>
  <p:handoutMasterIdLst>
    <p:handoutMasterId r:id="rId99"/>
  </p:handoutMasterIdLst>
  <p:sldIdLst>
    <p:sldId id="257" r:id="rId10"/>
    <p:sldId id="2147482319" r:id="rId11"/>
    <p:sldId id="2147482318" r:id="rId12"/>
    <p:sldId id="2147480868" r:id="rId13"/>
    <p:sldId id="2147482314" r:id="rId14"/>
    <p:sldId id="2140755464" r:id="rId15"/>
    <p:sldId id="2147480845" r:id="rId16"/>
    <p:sldId id="2147482312" r:id="rId17"/>
    <p:sldId id="2147480873" r:id="rId18"/>
    <p:sldId id="2147480874" r:id="rId19"/>
    <p:sldId id="2147480871" r:id="rId20"/>
    <p:sldId id="2147482254" r:id="rId21"/>
    <p:sldId id="2147482255" r:id="rId22"/>
    <p:sldId id="2147482266" r:id="rId23"/>
    <p:sldId id="2147482307" r:id="rId24"/>
    <p:sldId id="2147474173" r:id="rId25"/>
    <p:sldId id="2147482264" r:id="rId26"/>
    <p:sldId id="2147482271" r:id="rId27"/>
    <p:sldId id="2147482272" r:id="rId28"/>
    <p:sldId id="2147482315" r:id="rId29"/>
    <p:sldId id="2147482303" r:id="rId30"/>
    <p:sldId id="2147482305" r:id="rId31"/>
    <p:sldId id="2147482268" r:id="rId32"/>
    <p:sldId id="2147482282" r:id="rId33"/>
    <p:sldId id="2147482292" r:id="rId34"/>
    <p:sldId id="2147482284" r:id="rId35"/>
    <p:sldId id="2147482293" r:id="rId36"/>
    <p:sldId id="2147482294" r:id="rId37"/>
    <p:sldId id="2147482295" r:id="rId38"/>
    <p:sldId id="2147482296" r:id="rId39"/>
    <p:sldId id="2147482299" r:id="rId40"/>
    <p:sldId id="2147482298" r:id="rId41"/>
    <p:sldId id="2147482313" r:id="rId42"/>
    <p:sldId id="2147474159" r:id="rId43"/>
    <p:sldId id="2147474160" r:id="rId44"/>
    <p:sldId id="259" r:id="rId45"/>
    <p:sldId id="2147482316" r:id="rId46"/>
    <p:sldId id="2147482317" r:id="rId47"/>
    <p:sldId id="267" r:id="rId48"/>
    <p:sldId id="274" r:id="rId49"/>
    <p:sldId id="268" r:id="rId50"/>
    <p:sldId id="269" r:id="rId51"/>
    <p:sldId id="2147481827" r:id="rId52"/>
    <p:sldId id="2147481814" r:id="rId53"/>
    <p:sldId id="2147481813" r:id="rId54"/>
    <p:sldId id="2147057072" r:id="rId55"/>
    <p:sldId id="2147481820" r:id="rId56"/>
    <p:sldId id="2147057073" r:id="rId57"/>
    <p:sldId id="2147481822" r:id="rId58"/>
    <p:sldId id="2147481819" r:id="rId59"/>
    <p:sldId id="2147481817" r:id="rId60"/>
    <p:sldId id="2147481828" r:id="rId61"/>
    <p:sldId id="2147481829" r:id="rId62"/>
    <p:sldId id="2816" r:id="rId63"/>
    <p:sldId id="2147481830" r:id="rId64"/>
    <p:sldId id="7472" r:id="rId65"/>
    <p:sldId id="2147481826" r:id="rId66"/>
    <p:sldId id="2147481812" r:id="rId67"/>
    <p:sldId id="271" r:id="rId68"/>
    <p:sldId id="2145707333" r:id="rId69"/>
    <p:sldId id="2147057001" r:id="rId70"/>
    <p:sldId id="2147057034" r:id="rId71"/>
    <p:sldId id="272" r:id="rId72"/>
    <p:sldId id="273" r:id="rId73"/>
    <p:sldId id="9316" r:id="rId74"/>
    <p:sldId id="2147482320" r:id="rId75"/>
    <p:sldId id="256" r:id="rId76"/>
    <p:sldId id="531" r:id="rId77"/>
    <p:sldId id="540" r:id="rId78"/>
    <p:sldId id="534" r:id="rId79"/>
    <p:sldId id="530" r:id="rId80"/>
    <p:sldId id="553" r:id="rId81"/>
    <p:sldId id="559" r:id="rId82"/>
    <p:sldId id="556" r:id="rId83"/>
    <p:sldId id="557" r:id="rId84"/>
    <p:sldId id="558" r:id="rId85"/>
    <p:sldId id="554" r:id="rId86"/>
    <p:sldId id="552" r:id="rId87"/>
    <p:sldId id="544" r:id="rId88"/>
    <p:sldId id="546" r:id="rId89"/>
    <p:sldId id="547" r:id="rId90"/>
    <p:sldId id="548" r:id="rId91"/>
    <p:sldId id="550" r:id="rId92"/>
    <p:sldId id="516" r:id="rId93"/>
    <p:sldId id="518" r:id="rId94"/>
    <p:sldId id="519" r:id="rId95"/>
    <p:sldId id="2147482321" r:id="rId96"/>
    <p:sldId id="2147482322" r:id="rId9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90" d="100"/>
          <a:sy n="90" d="100"/>
        </p:scale>
        <p:origin x="232" y="8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microsoft.com/office/2018/10/relationships/authors" Target="author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commentAuthors" Target="commentAuthors.xml"/><Relationship Id="rId105"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10/5/24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10/5/24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53.xml"/><Relationship Id="rId4"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B44D6-22F3-9B44-8C29-F95B217C3220}" type="slidenum">
              <a:rPr lang="en-US" smtClean="0"/>
              <a:t>10</a:t>
            </a:fld>
            <a:endParaRPr lang="en-US"/>
          </a:p>
        </p:txBody>
      </p:sp>
    </p:spTree>
    <p:extLst>
      <p:ext uri="{BB962C8B-B14F-4D97-AF65-F5344CB8AC3E}">
        <p14:creationId xmlns:p14="http://schemas.microsoft.com/office/powerpoint/2010/main" val="198143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a:t>
            </a:fld>
            <a:endParaRPr lang="en-US"/>
          </a:p>
        </p:txBody>
      </p:sp>
    </p:spTree>
    <p:extLst>
      <p:ext uri="{BB962C8B-B14F-4D97-AF65-F5344CB8AC3E}">
        <p14:creationId xmlns:p14="http://schemas.microsoft.com/office/powerpoint/2010/main" val="2493466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3</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36</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37</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38</a:t>
            </a:fld>
            <a:endParaRPr lang="en-US"/>
          </a:p>
        </p:txBody>
      </p:sp>
    </p:spTree>
    <p:extLst>
      <p:ext uri="{BB962C8B-B14F-4D97-AF65-F5344CB8AC3E}">
        <p14:creationId xmlns:p14="http://schemas.microsoft.com/office/powerpoint/2010/main" val="2558992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2CE8172-FC15-4B4B-873A-55FECC3BD42B}" type="slidenum">
              <a:rPr lang="en-US" smtClean="0"/>
              <a:t>43</a:t>
            </a:fld>
            <a:endParaRPr lang="en-US"/>
          </a:p>
        </p:txBody>
      </p:sp>
    </p:spTree>
    <p:extLst>
      <p:ext uri="{BB962C8B-B14F-4D97-AF65-F5344CB8AC3E}">
        <p14:creationId xmlns:p14="http://schemas.microsoft.com/office/powerpoint/2010/main" val="240802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fld id="{E3523931-0636-4243-B6D3-A461C6F2202C}" type="slidenum">
              <a:rPr lang="en-US" smtClean="0"/>
              <a:pPr/>
              <a:t>46</a:t>
            </a:fld>
            <a:endParaRPr lang="en-US"/>
          </a:p>
        </p:txBody>
      </p:sp>
    </p:spTree>
    <p:extLst>
      <p:ext uri="{BB962C8B-B14F-4D97-AF65-F5344CB8AC3E}">
        <p14:creationId xmlns:p14="http://schemas.microsoft.com/office/powerpoint/2010/main" val="2569272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fld id="{092A4339-F201-4A63-84FA-05BD09B1757F}" type="slidenum">
              <a:rPr lang="en-US" smtClean="0"/>
              <a:pPr/>
              <a:t>48</a:t>
            </a:fld>
            <a:endParaRPr lang="en-US"/>
          </a:p>
        </p:txBody>
      </p:sp>
    </p:spTree>
    <p:extLst>
      <p:ext uri="{BB962C8B-B14F-4D97-AF65-F5344CB8AC3E}">
        <p14:creationId xmlns:p14="http://schemas.microsoft.com/office/powerpoint/2010/main" val="1805959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fld id="{092A4339-F201-4A63-84FA-05BD09B1757F}" type="slidenum">
              <a:rPr lang="en-US" smtClean="0"/>
              <a:pPr/>
              <a:t>49</a:t>
            </a:fld>
            <a:endParaRPr lang="en-US"/>
          </a:p>
        </p:txBody>
      </p:sp>
    </p:spTree>
    <p:extLst>
      <p:ext uri="{BB962C8B-B14F-4D97-AF65-F5344CB8AC3E}">
        <p14:creationId xmlns:p14="http://schemas.microsoft.com/office/powerpoint/2010/main" val="1977598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SzTx/>
            </a:pPr>
            <a:fld id="{BF8BB210-E8E8-4440-AD17-EDDCCB0457AB}" type="slidenum">
              <a:rPr lang="en-US" altLang="en-US">
                <a:solidFill>
                  <a:srgbClr val="000000"/>
                </a:solidFill>
                <a:latin typeface="Arial" panose="020B0604020202020204" pitchFamily="34" charset="0"/>
              </a:rPr>
              <a:pPr>
                <a:spcBef>
                  <a:spcPct val="0"/>
                </a:spcBef>
                <a:buSzTx/>
              </a:pPr>
              <a:t>53</a:t>
            </a:fld>
            <a:endParaRPr lang="en-US" altLang="en-US">
              <a:solidFill>
                <a:srgbClr val="000000"/>
              </a:solidFill>
              <a:latin typeface="Arial" panose="020B0604020202020204" pitchFamily="34" charset="0"/>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fld id="{E3523931-0636-4243-B6D3-A461C6F2202C}" type="slidenum">
              <a:rPr lang="en-US" smtClean="0"/>
              <a:pPr/>
              <a:t>54</a:t>
            </a:fld>
            <a:endParaRPr lang="en-US"/>
          </a:p>
        </p:txBody>
      </p:sp>
    </p:spTree>
    <p:extLst>
      <p:ext uri="{BB962C8B-B14F-4D97-AF65-F5344CB8AC3E}">
        <p14:creationId xmlns:p14="http://schemas.microsoft.com/office/powerpoint/2010/main" val="36698126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883128">
              <a:defRPr/>
            </a:pPr>
            <a:fld id="{E3523931-0636-4243-B6D3-A461C6F2202C}" type="slidenum">
              <a:rPr lang="en-US">
                <a:solidFill>
                  <a:srgbClr val="2C3033"/>
                </a:solidFill>
                <a:latin typeface="Arial"/>
              </a:rPr>
              <a:pPr defTabSz="883128">
                <a:defRPr/>
              </a:pPr>
              <a:t>56</a:t>
            </a:fld>
            <a:endParaRPr lang="en-US">
              <a:solidFill>
                <a:srgbClr val="2C3033"/>
              </a:solidFill>
              <a:latin typeface="Arial"/>
            </a:endParaRPr>
          </a:p>
        </p:txBody>
      </p:sp>
    </p:spTree>
    <p:extLst>
      <p:ext uri="{BB962C8B-B14F-4D97-AF65-F5344CB8AC3E}">
        <p14:creationId xmlns:p14="http://schemas.microsoft.com/office/powerpoint/2010/main" val="1216543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61</a:t>
            </a:fld>
            <a:endParaRPr lang="en-US"/>
          </a:p>
        </p:txBody>
      </p:sp>
    </p:spTree>
    <p:extLst>
      <p:ext uri="{BB962C8B-B14F-4D97-AF65-F5344CB8AC3E}">
        <p14:creationId xmlns:p14="http://schemas.microsoft.com/office/powerpoint/2010/main" val="3420128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62</a:t>
            </a:fld>
            <a:endParaRPr lang="en-US"/>
          </a:p>
        </p:txBody>
      </p:sp>
    </p:spTree>
    <p:extLst>
      <p:ext uri="{BB962C8B-B14F-4D97-AF65-F5344CB8AC3E}">
        <p14:creationId xmlns:p14="http://schemas.microsoft.com/office/powerpoint/2010/main" val="361933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66</a:t>
            </a:fld>
            <a:endParaRPr lang="en-US"/>
          </a:p>
        </p:txBody>
      </p:sp>
    </p:spTree>
    <p:extLst>
      <p:ext uri="{BB962C8B-B14F-4D97-AF65-F5344CB8AC3E}">
        <p14:creationId xmlns:p14="http://schemas.microsoft.com/office/powerpoint/2010/main" val="1309351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DAFD73F-B786-4ADD-BC01-FE03D9328D40}" type="slidenum">
              <a:rPr lang="nl-NL" smtClean="0"/>
              <a:t>67</a:t>
            </a:fld>
            <a:endParaRPr lang="nl-NL"/>
          </a:p>
        </p:txBody>
      </p:sp>
    </p:spTree>
    <p:extLst>
      <p:ext uri="{BB962C8B-B14F-4D97-AF65-F5344CB8AC3E}">
        <p14:creationId xmlns:p14="http://schemas.microsoft.com/office/powerpoint/2010/main" val="166168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69</a:t>
            </a:fld>
            <a:endParaRPr lang="nl-NL"/>
          </a:p>
        </p:txBody>
      </p:sp>
    </p:spTree>
    <p:extLst>
      <p:ext uri="{BB962C8B-B14F-4D97-AF65-F5344CB8AC3E}">
        <p14:creationId xmlns:p14="http://schemas.microsoft.com/office/powerpoint/2010/main" val="2943103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70</a:t>
            </a:fld>
            <a:endParaRPr lang="nl-NL"/>
          </a:p>
        </p:txBody>
      </p:sp>
    </p:spTree>
    <p:extLst>
      <p:ext uri="{BB962C8B-B14F-4D97-AF65-F5344CB8AC3E}">
        <p14:creationId xmlns:p14="http://schemas.microsoft.com/office/powerpoint/2010/main" val="31123166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72</a:t>
            </a:fld>
            <a:endParaRPr lang="nl-NL"/>
          </a:p>
        </p:txBody>
      </p:sp>
    </p:spTree>
    <p:extLst>
      <p:ext uri="{BB962C8B-B14F-4D97-AF65-F5344CB8AC3E}">
        <p14:creationId xmlns:p14="http://schemas.microsoft.com/office/powerpoint/2010/main" val="2406733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73</a:t>
            </a:fld>
            <a:endParaRPr lang="nl-NL"/>
          </a:p>
        </p:txBody>
      </p:sp>
    </p:spTree>
    <p:extLst>
      <p:ext uri="{BB962C8B-B14F-4D97-AF65-F5344CB8AC3E}">
        <p14:creationId xmlns:p14="http://schemas.microsoft.com/office/powerpoint/2010/main" val="3017331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74</a:t>
            </a:fld>
            <a:endParaRPr lang="nl-NL"/>
          </a:p>
        </p:txBody>
      </p:sp>
    </p:spTree>
    <p:extLst>
      <p:ext uri="{BB962C8B-B14F-4D97-AF65-F5344CB8AC3E}">
        <p14:creationId xmlns:p14="http://schemas.microsoft.com/office/powerpoint/2010/main" val="1038776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75</a:t>
            </a:fld>
            <a:endParaRPr lang="nl-NL"/>
          </a:p>
        </p:txBody>
      </p:sp>
    </p:spTree>
    <p:extLst>
      <p:ext uri="{BB962C8B-B14F-4D97-AF65-F5344CB8AC3E}">
        <p14:creationId xmlns:p14="http://schemas.microsoft.com/office/powerpoint/2010/main" val="841017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76</a:t>
            </a:fld>
            <a:endParaRPr lang="nl-NL"/>
          </a:p>
        </p:txBody>
      </p:sp>
    </p:spTree>
    <p:extLst>
      <p:ext uri="{BB962C8B-B14F-4D97-AF65-F5344CB8AC3E}">
        <p14:creationId xmlns:p14="http://schemas.microsoft.com/office/powerpoint/2010/main" val="986057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77</a:t>
            </a:fld>
            <a:endParaRPr lang="nl-NL"/>
          </a:p>
        </p:txBody>
      </p:sp>
    </p:spTree>
    <p:extLst>
      <p:ext uri="{BB962C8B-B14F-4D97-AF65-F5344CB8AC3E}">
        <p14:creationId xmlns:p14="http://schemas.microsoft.com/office/powerpoint/2010/main" val="2369178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78</a:t>
            </a:fld>
            <a:endParaRPr lang="nl-NL"/>
          </a:p>
        </p:txBody>
      </p:sp>
    </p:spTree>
    <p:extLst>
      <p:ext uri="{BB962C8B-B14F-4D97-AF65-F5344CB8AC3E}">
        <p14:creationId xmlns:p14="http://schemas.microsoft.com/office/powerpoint/2010/main" val="2845398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79</a:t>
            </a:fld>
            <a:endParaRPr lang="nl-NL"/>
          </a:p>
        </p:txBody>
      </p:sp>
    </p:spTree>
    <p:extLst>
      <p:ext uri="{BB962C8B-B14F-4D97-AF65-F5344CB8AC3E}">
        <p14:creationId xmlns:p14="http://schemas.microsoft.com/office/powerpoint/2010/main" val="28968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70559">
              <a:defRPr/>
            </a:pPr>
            <a:fld id="{291B44D6-22F3-9B44-8C29-F95B217C3220}" type="slidenum">
              <a:rPr lang="en-US">
                <a:solidFill>
                  <a:prstClr val="black"/>
                </a:solidFill>
                <a:latin typeface="Calibri" panose="020F0502020204030204"/>
              </a:rPr>
              <a:pPr defTabSz="970559">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363534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80</a:t>
            </a:fld>
            <a:endParaRPr lang="nl-NL"/>
          </a:p>
        </p:txBody>
      </p:sp>
    </p:spTree>
    <p:extLst>
      <p:ext uri="{BB962C8B-B14F-4D97-AF65-F5344CB8AC3E}">
        <p14:creationId xmlns:p14="http://schemas.microsoft.com/office/powerpoint/2010/main" val="27974699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81</a:t>
            </a:fld>
            <a:endParaRPr lang="nl-NL"/>
          </a:p>
        </p:txBody>
      </p:sp>
    </p:spTree>
    <p:extLst>
      <p:ext uri="{BB962C8B-B14F-4D97-AF65-F5344CB8AC3E}">
        <p14:creationId xmlns:p14="http://schemas.microsoft.com/office/powerpoint/2010/main" val="9809608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82</a:t>
            </a:fld>
            <a:endParaRPr lang="nl-NL"/>
          </a:p>
        </p:txBody>
      </p:sp>
    </p:spTree>
    <p:extLst>
      <p:ext uri="{BB962C8B-B14F-4D97-AF65-F5344CB8AC3E}">
        <p14:creationId xmlns:p14="http://schemas.microsoft.com/office/powerpoint/2010/main" val="21764354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83</a:t>
            </a:fld>
            <a:endParaRPr lang="nl-NL"/>
          </a:p>
        </p:txBody>
      </p:sp>
    </p:spTree>
    <p:extLst>
      <p:ext uri="{BB962C8B-B14F-4D97-AF65-F5344CB8AC3E}">
        <p14:creationId xmlns:p14="http://schemas.microsoft.com/office/powerpoint/2010/main" val="3137780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84</a:t>
            </a:fld>
            <a:endParaRPr lang="nl-NL"/>
          </a:p>
        </p:txBody>
      </p:sp>
    </p:spTree>
    <p:extLst>
      <p:ext uri="{BB962C8B-B14F-4D97-AF65-F5344CB8AC3E}">
        <p14:creationId xmlns:p14="http://schemas.microsoft.com/office/powerpoint/2010/main" val="639879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85</a:t>
            </a:fld>
            <a:endParaRPr lang="nl-NL"/>
          </a:p>
        </p:txBody>
      </p:sp>
    </p:spTree>
    <p:extLst>
      <p:ext uri="{BB962C8B-B14F-4D97-AF65-F5344CB8AC3E}">
        <p14:creationId xmlns:p14="http://schemas.microsoft.com/office/powerpoint/2010/main" val="35801560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88</a:t>
            </a:fld>
            <a:endParaRPr lang="en-US"/>
          </a:p>
        </p:txBody>
      </p:sp>
    </p:spTree>
    <p:extLst>
      <p:ext uri="{BB962C8B-B14F-4D97-AF65-F5344CB8AC3E}">
        <p14:creationId xmlns:p14="http://schemas.microsoft.com/office/powerpoint/2010/main" val="252817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291B44D6-22F3-9B44-8C29-F95B217C3220}" type="slidenum">
              <a:rPr lang="en-US" sz="1300">
                <a:solidFill>
                  <a:prstClr val="black"/>
                </a:solidFill>
                <a:latin typeface="Calibri" panose="020F0502020204030204"/>
              </a:rPr>
              <a:pPr defTabSz="931774">
                <a:defRPr/>
              </a:pPr>
              <a:t>7</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6252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919533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525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652632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242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512392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28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44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8671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115215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1786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3020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image" Target="../media/image1.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image" Target="../media/image1.png"/><Relationship Id="rId4" Type="http://schemas.openxmlformats.org/officeDocument/2006/relationships/slideLayout" Target="../slideLayouts/slideLayout5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image" Target="../media/image20.png"/><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0.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34">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 id="2147484754" r:id="rId23"/>
    <p:sldLayoutId id="2147484755" r:id="rId24"/>
    <p:sldLayoutId id="2147484756" r:id="rId25"/>
    <p:sldLayoutId id="2147484757" r:id="rId26"/>
    <p:sldLayoutId id="2147484758" r:id="rId27"/>
    <p:sldLayoutId id="2147484759" r:id="rId28"/>
    <p:sldLayoutId id="2147484760" r:id="rId29"/>
    <p:sldLayoutId id="2147484761" r:id="rId30"/>
    <p:sldLayoutId id="2147484762" r:id="rId31"/>
    <p:sldLayoutId id="2147484763" r:id="rId32"/>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5.xml"/><Relationship Id="rId16" Type="http://schemas.openxmlformats.org/officeDocument/2006/relationships/image" Target="../media/image36.svg"/><Relationship Id="rId1" Type="http://schemas.openxmlformats.org/officeDocument/2006/relationships/slideLayout" Target="../slideLayouts/slideLayout8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4.xml"/><Relationship Id="rId1" Type="http://schemas.openxmlformats.org/officeDocument/2006/relationships/vmlDrawing" Target="../drawings/vmlDrawing2.vml"/><Relationship Id="rId5" Type="http://schemas.openxmlformats.org/officeDocument/2006/relationships/image" Target="../media/image66.emf"/><Relationship Id="rId4"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emf"/><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45.xml"/><Relationship Id="rId16" Type="http://schemas.openxmlformats.org/officeDocument/2006/relationships/image" Target="../media/image81.emf"/><Relationship Id="rId1" Type="http://schemas.openxmlformats.org/officeDocument/2006/relationships/slideLayout" Target="../slideLayouts/slideLayout34.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emf"/><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emf"/></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68.png"/><Relationship Id="rId7" Type="http://schemas.openxmlformats.org/officeDocument/2006/relationships/image" Target="../media/image84.png"/><Relationship Id="rId2" Type="http://schemas.openxmlformats.org/officeDocument/2006/relationships/slideLayout" Target="../slideLayouts/slideLayout34.xml"/><Relationship Id="rId1" Type="http://schemas.openxmlformats.org/officeDocument/2006/relationships/vmlDrawing" Target="../drawings/vmlDrawing3.vml"/><Relationship Id="rId6" Type="http://schemas.openxmlformats.org/officeDocument/2006/relationships/image" Target="../media/image83.emf"/><Relationship Id="rId5" Type="http://schemas.openxmlformats.org/officeDocument/2006/relationships/oleObject" Target="../embeddings/oleObject3.bin"/><Relationship Id="rId4" Type="http://schemas.openxmlformats.org/officeDocument/2006/relationships/image" Target="../media/image69.sv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image" Target="../media/image88.emf"/><Relationship Id="rId5" Type="http://schemas.openxmlformats.org/officeDocument/2006/relationships/image" Target="../media/image86.e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83.xml"/></Relationships>
</file>

<file path=ppt/slides/_rels/slide6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4.xml"/><Relationship Id="rId5" Type="http://schemas.openxmlformats.org/officeDocument/2006/relationships/image" Target="../media/image92.sv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svg"/><Relationship Id="rId26" Type="http://schemas.openxmlformats.org/officeDocument/2006/relationships/image" Target="../media/image116.svg"/><Relationship Id="rId3" Type="http://schemas.openxmlformats.org/officeDocument/2006/relationships/image" Target="../media/image93.png"/><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notesSlide" Target="../notesSlides/notesSlide46.xml"/><Relationship Id="rId16" Type="http://schemas.openxmlformats.org/officeDocument/2006/relationships/image" Target="../media/image106.svg"/><Relationship Id="rId20" Type="http://schemas.openxmlformats.org/officeDocument/2006/relationships/image" Target="../media/image110.svg"/><Relationship Id="rId29" Type="http://schemas.openxmlformats.org/officeDocument/2006/relationships/image" Target="../media/image119.png"/><Relationship Id="rId1" Type="http://schemas.openxmlformats.org/officeDocument/2006/relationships/slideLayout" Target="../slideLayouts/slideLayout34.xml"/><Relationship Id="rId6" Type="http://schemas.openxmlformats.org/officeDocument/2006/relationships/image" Target="../media/image96.svg"/><Relationship Id="rId11" Type="http://schemas.openxmlformats.org/officeDocument/2006/relationships/image" Target="../media/image101.png"/><Relationship Id="rId24" Type="http://schemas.openxmlformats.org/officeDocument/2006/relationships/image" Target="../media/image114.svg"/><Relationship Id="rId32" Type="http://schemas.openxmlformats.org/officeDocument/2006/relationships/image" Target="../media/image122.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svg"/><Relationship Id="rId10" Type="http://schemas.openxmlformats.org/officeDocument/2006/relationships/image" Target="../media/image100.svg"/><Relationship Id="rId19" Type="http://schemas.openxmlformats.org/officeDocument/2006/relationships/image" Target="../media/image109.png"/><Relationship Id="rId31" Type="http://schemas.openxmlformats.org/officeDocument/2006/relationships/image" Target="../media/image121.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 Id="rId22" Type="http://schemas.openxmlformats.org/officeDocument/2006/relationships/image" Target="../media/image112.svg"/><Relationship Id="rId27" Type="http://schemas.openxmlformats.org/officeDocument/2006/relationships/image" Target="../media/image117.png"/><Relationship Id="rId30" Type="http://schemas.openxmlformats.org/officeDocument/2006/relationships/image" Target="../media/image120.sv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38.xm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74.xml"/><Relationship Id="rId5" Type="http://schemas.openxmlformats.org/officeDocument/2006/relationships/image" Target="../media/image41.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endParaRPr lang="en-GB" sz="1500" dirty="0">
              <a:ln w="0"/>
              <a:solidFill>
                <a:schemeClr val="accent2">
                  <a:lumMod val="50000"/>
                </a:schemeClr>
              </a:solidFill>
              <a:effectLst>
                <a:outerShdw blurRad="38100" dist="25400" dir="5400000" algn="ctr" rotWithShape="0">
                  <a:srgbClr val="6E747A">
                    <a:alpha val="43000"/>
                  </a:srgbClr>
                </a:outerShdw>
              </a:effectLst>
            </a:endParaRPr>
          </a:p>
          <a:p>
            <a:r>
              <a:rPr lang="en-GB" sz="1500" dirty="0">
                <a:ln w="0"/>
                <a:solidFill>
                  <a:schemeClr val="accent2">
                    <a:lumMod val="50000"/>
                  </a:schemeClr>
                </a:solidFill>
                <a:effectLst>
                  <a:outerShdw blurRad="38100" dist="25400" dir="5400000" algn="ctr" rotWithShape="0">
                    <a:srgbClr val="6E747A">
                      <a:alpha val="43000"/>
                    </a:srgbClr>
                  </a:outerShdw>
                </a:effectLst>
              </a:rPr>
              <a:t>Preconference Session:</a:t>
            </a:r>
          </a:p>
          <a:p>
            <a:r>
              <a:rPr lang="en-US" sz="4500" dirty="0">
                <a:solidFill>
                  <a:schemeClr val="accent2">
                    <a:lumMod val="50000"/>
                  </a:schemeClr>
                </a:solidFill>
              </a:rPr>
              <a:t>Oligonucleotide Therapeutics </a:t>
            </a:r>
            <a:br>
              <a:rPr lang="en-US" sz="4500" dirty="0">
                <a:solidFill>
                  <a:schemeClr val="accent2">
                    <a:lumMod val="50000"/>
                  </a:schemeClr>
                </a:solidFill>
              </a:rPr>
            </a:br>
            <a:r>
              <a:rPr lang="en-US" sz="4500" dirty="0">
                <a:solidFill>
                  <a:schemeClr val="accent2">
                    <a:lumMod val="50000"/>
                  </a:schemeClr>
                </a:solidFill>
              </a:rPr>
              <a:t>Educational Workshop</a:t>
            </a:r>
            <a:br>
              <a:rPr lang="en-US" sz="2333" dirty="0">
                <a:solidFill>
                  <a:srgbClr val="002060"/>
                </a:solidFill>
              </a:rPr>
            </a:br>
            <a:r>
              <a:rPr lang="en-US" sz="3333" dirty="0">
                <a:solidFill>
                  <a:srgbClr val="C00000"/>
                </a:solidFill>
              </a:rPr>
              <a:t>9:00 – 11:10</a:t>
            </a: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r>
              <a:rPr lang="en-US" sz="3333" b="1" dirty="0">
                <a:solidFill>
                  <a:schemeClr val="accent2">
                    <a:lumMod val="50000"/>
                  </a:schemeClr>
                </a:solidFill>
                <a:latin typeface="ArialMT"/>
              </a:rPr>
              <a:t>Chair:</a:t>
            </a:r>
          </a:p>
          <a:p>
            <a:r>
              <a:rPr lang="en-GB" sz="2333" dirty="0">
                <a:solidFill>
                  <a:schemeClr val="accent2">
                    <a:lumMod val="50000"/>
                  </a:schemeClr>
                </a:solidFill>
                <a:latin typeface="ArialMT"/>
              </a:rPr>
              <a:t>Hassan Fakih, </a:t>
            </a:r>
            <a:r>
              <a:rPr lang="en-GB" sz="2333" i="1" dirty="0">
                <a:solidFill>
                  <a:schemeClr val="accent2">
                    <a:lumMod val="50000"/>
                  </a:schemeClr>
                </a:solidFill>
                <a:latin typeface="ArialMT"/>
              </a:rPr>
              <a:t>Ph.D., RNA Therapeutics Institute, UMass Chan Medical School</a:t>
            </a:r>
            <a:endParaRPr lang="en-GB" sz="1500" dirty="0">
              <a:ln w="0"/>
              <a:solidFill>
                <a:schemeClr val="accent2">
                  <a:lumMod val="5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a:defRPr/>
            </a:pPr>
            <a:endParaRPr kumimoji="0" lang="en-US" sz="200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algn="ctr"/>
            <a:r>
              <a:rPr lang="en-US" b="1" dirty="0">
                <a:solidFill>
                  <a:srgbClr val="000000"/>
                </a:solidFill>
                <a:ea typeface="+mn-lt"/>
                <a:cs typeface="+mn-lt"/>
              </a:rPr>
              <a:t>sgRNA</a:t>
            </a:r>
            <a:endParaRPr lang="en-US" b="1" dirty="0">
              <a:solidFill>
                <a:srgbClr val="000000"/>
              </a:solidFill>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algn="ctr"/>
            <a:r>
              <a:rPr lang="en-US" b="1">
                <a:solidFill>
                  <a:srgbClr val="000000"/>
                </a:solidFill>
                <a:latin typeface="Arial"/>
              </a:rPr>
              <a:t>Ionizable Lipid</a:t>
            </a:r>
            <a:r>
              <a:rPr lang="en-US" b="1">
                <a:solidFill>
                  <a:srgbClr val="000000"/>
                </a:solidFill>
                <a:latin typeface="Arial"/>
                <a:ea typeface="Arial"/>
                <a:cs typeface="Arial"/>
              </a:rPr>
              <a:t>​</a:t>
            </a:r>
            <a:endParaRPr lang="en-US" b="1">
              <a:solidFill>
                <a:srgbClr val="000000"/>
              </a:solidFill>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algn="ctr"/>
            <a:r>
              <a:rPr lang="en-US" b="1" dirty="0">
                <a:solidFill>
                  <a:srgbClr val="000000"/>
                </a:solidFill>
              </a:rPr>
              <a:t>Cas9 mRNA</a:t>
            </a:r>
            <a:endParaRPr lang="en-US" dirty="0"/>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r>
              <a:rPr lang="en-US" sz="1200">
                <a:solidFill>
                  <a:schemeClr val="tx1">
                    <a:lumMod val="50000"/>
                  </a:schemeClr>
                </a:solidFill>
              </a:rPr>
              <a:t>Lipid Plasma</a:t>
            </a:r>
          </a:p>
          <a:p>
            <a:r>
              <a:rPr lang="en-US" sz="1200">
                <a:solidFill>
                  <a:schemeClr val="tx1">
                    <a:lumMod val="50000"/>
                  </a:schemeClr>
                </a:solidFill>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algn="l"/>
            <a:r>
              <a:rPr lang="en-US" sz="1400">
                <a:solidFill>
                  <a:srgbClr val="000000"/>
                </a:solidFill>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algn="ctr"/>
            <a:r>
              <a:rPr lang="en-US" sz="1400">
                <a:solidFill>
                  <a:srgbClr val="000000"/>
                </a:solidFill>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algn="ctr"/>
            <a:r>
              <a:rPr lang="en-US" sz="1400" dirty="0">
                <a:solidFill>
                  <a:srgbClr val="000000"/>
                </a:solidFill>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algn="ctr"/>
            <a:r>
              <a:rPr lang="en-US" sz="1400">
                <a:solidFill>
                  <a:srgbClr val="000000"/>
                </a:solidFill>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algn="ctr"/>
            <a:r>
              <a:rPr lang="en-US" sz="1400">
                <a:solidFill>
                  <a:srgbClr val="000000"/>
                </a:solidFill>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algn="r"/>
            <a:r>
              <a:rPr lang="en-US" sz="1400" dirty="0">
                <a:solidFill>
                  <a:srgbClr val="000000"/>
                </a:solidFill>
              </a:rPr>
              <a:t>System setup;</a:t>
            </a:r>
          </a:p>
          <a:p>
            <a:pPr algn="r"/>
            <a:r>
              <a:rPr lang="en-US" sz="1400" dirty="0">
                <a:solidFill>
                  <a:srgbClr val="000000"/>
                </a:solidFill>
              </a:rPr>
              <a:t>Instrument redundancy/ downtime;</a:t>
            </a:r>
          </a:p>
          <a:p>
            <a:pPr algn="r"/>
            <a:r>
              <a:rPr lang="en-US" sz="1400" dirty="0">
                <a:solidFill>
                  <a:srgbClr val="000000"/>
                </a:solidFill>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extLst>
              <p:ext uri="{D42A27DB-BD31-4B8C-83A1-F6EECF244321}">
                <p14:modId xmlns:p14="http://schemas.microsoft.com/office/powerpoint/2010/main" val="1368838227"/>
              </p:ext>
            </p:extLst>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err="1"/>
                <a:t>ddPCR</a:t>
              </a:r>
              <a:r>
                <a:rPr lang="en-US" sz="2400" kern="1200"/>
                <a:t>/</a:t>
              </a:r>
            </a:p>
            <a:p>
              <a:pPr marL="0" lvl="0" indent="0" algn="ctr" defTabSz="577850">
                <a:lnSpc>
                  <a:spcPct val="90000"/>
                </a:lnSpc>
                <a:spcBef>
                  <a:spcPct val="0"/>
                </a:spcBef>
                <a:spcAft>
                  <a:spcPct val="35000"/>
                </a:spcAft>
                <a:buNone/>
              </a:pPr>
              <a:r>
                <a:rPr lang="en-US" sz="2400" kern="1200" err="1"/>
                <a:t>dPCR</a:t>
              </a:r>
              <a:endParaRPr lang="en-US" sz="2400" kern="1200"/>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algn="ctr"/>
              <a:r>
                <a:rPr lang="en-US" sz="1400">
                  <a:solidFill>
                    <a:srgbClr val="000000"/>
                  </a:solidFill>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algn="ctr"/>
              <a:r>
                <a:rPr lang="en-US" sz="1400">
                  <a:solidFill>
                    <a:srgbClr val="000000"/>
                  </a:solidFill>
                </a:rPr>
                <a:t>Amplification </a:t>
              </a:r>
            </a:p>
            <a:p>
              <a:pPr algn="ctr"/>
              <a:r>
                <a:rPr lang="en-US" sz="1400">
                  <a:solidFill>
                    <a:srgbClr val="000000"/>
                  </a:solidFill>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of Ct from standard curve</a:t>
              </a:r>
              <a:endParaRPr lang="en-US" sz="1600" kern="1200"/>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r>
              <a:rPr lang="en-US" sz="900">
                <a:latin typeface="+mj-lt"/>
              </a:rPr>
              <a:t>Quan </a:t>
            </a:r>
            <a:r>
              <a:rPr lang="en-US" sz="900" i="1">
                <a:latin typeface="+mj-lt"/>
              </a:rPr>
              <a:t>et al. Sensors</a:t>
            </a:r>
            <a:r>
              <a:rPr lang="en-US" sz="900">
                <a:latin typeface="+mj-lt"/>
              </a:rPr>
              <a:t> </a:t>
            </a:r>
            <a:r>
              <a:rPr lang="en-US" sz="900" b="1">
                <a:latin typeface="+mj-lt"/>
              </a:rPr>
              <a:t>18(4)</a:t>
            </a:r>
            <a:r>
              <a:rPr lang="en-US" sz="900">
                <a:latin typeface="+mj-lt"/>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copies/</a:t>
            </a:r>
            <a:r>
              <a:rPr lang="en-US" sz="1600" err="1"/>
              <a:t>rxn</a:t>
            </a:r>
            <a:r>
              <a:rPr lang="en-US" sz="1600"/>
              <a:t> (droplet count with Poisson statistics) Interpolation of Ct from standard curve</a:t>
            </a:r>
            <a:endParaRPr lang="en-US" sz="1600" kern="1200"/>
          </a:p>
        </p:txBody>
      </p:sp>
    </p:spTree>
    <p:extLst>
      <p:ext uri="{BB962C8B-B14F-4D97-AF65-F5344CB8AC3E}">
        <p14:creationId xmlns:p14="http://schemas.microsoft.com/office/powerpoint/2010/main" val="3162702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r>
              <a:rPr lang="en-US" sz="900"/>
              <a:t>U.S. Food and Drug Administration. </a:t>
            </a:r>
            <a:r>
              <a:rPr lang="en-US" sz="900" i="1"/>
              <a:t>Package Insert and Medication Guide YESCARTA.</a:t>
            </a:r>
            <a:r>
              <a:rPr lang="en-US" sz="900"/>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2805977329"/>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err="1">
                <a:latin typeface="Arial" panose="020B0604020202020204"/>
              </a:rPr>
              <a:t>Kochenderfer</a:t>
            </a:r>
            <a:r>
              <a:rPr lang="es-ES" sz="900">
                <a:latin typeface="Arial" panose="020B0604020202020204"/>
              </a:rPr>
              <a:t> </a:t>
            </a:r>
            <a:r>
              <a:rPr lang="es-ES" sz="900" i="1">
                <a:latin typeface="Arial" panose="020B0604020202020204"/>
              </a:rPr>
              <a:t>et al. </a:t>
            </a:r>
            <a:r>
              <a:rPr lang="es-ES" sz="900" i="1" err="1">
                <a:latin typeface="Arial" panose="020B0604020202020204"/>
              </a:rPr>
              <a:t>Blood</a:t>
            </a:r>
            <a:r>
              <a:rPr lang="es-ES" sz="900">
                <a:latin typeface="Arial" panose="020B0604020202020204"/>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Molecular Therapy. </a:t>
            </a:r>
            <a:r>
              <a:rPr lang="en-US" sz="900" b="1" i="1"/>
              <a:t>25</a:t>
            </a:r>
            <a:r>
              <a:rPr lang="en-US" sz="900" i="1"/>
              <a:t>(1): 285-295 (2017).</a:t>
            </a:r>
            <a:endParaRPr lang="es-E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algn="ctr"/>
            <a:r>
              <a:rPr lang="en-US" sz="1400"/>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algn="ctr"/>
            <a:r>
              <a:rPr lang="en-US" sz="1600"/>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r>
              <a:rPr lang="en-US" sz="1400"/>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53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INV-1</a:t>
            </a:r>
          </a:p>
        </p:txBody>
      </p:sp>
    </p:spTree>
    <p:extLst>
      <p:ext uri="{BB962C8B-B14F-4D97-AF65-F5344CB8AC3E}">
        <p14:creationId xmlns:p14="http://schemas.microsoft.com/office/powerpoint/2010/main" val="397674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extLst>
              <p:ext uri="{D42A27DB-BD31-4B8C-83A1-F6EECF244321}">
                <p14:modId xmlns:p14="http://schemas.microsoft.com/office/powerpoint/2010/main" val="309631203"/>
              </p:ext>
            </p:extLst>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04709039"/>
              </p:ext>
            </p:extLst>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Loo </a:t>
            </a:r>
            <a:r>
              <a:rPr lang="en-US" sz="900" i="1"/>
              <a:t>et al. Bioanalysis</a:t>
            </a:r>
            <a:r>
              <a:rPr lang="en-US" sz="900"/>
              <a:t> </a:t>
            </a:r>
            <a:r>
              <a:rPr lang="en-US" sz="900" b="1"/>
              <a:t>14</a:t>
            </a:r>
            <a:r>
              <a:rPr lang="en-US" sz="900"/>
              <a:t>(11): 737-793 (2022);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460533805"/>
              </p:ext>
            </p:extLst>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 Sun </a:t>
            </a:r>
            <a:r>
              <a:rPr lang="en-US" sz="900" i="1"/>
              <a:t>et al. Bioanalysis</a:t>
            </a:r>
            <a:r>
              <a:rPr lang="en-US" sz="900"/>
              <a:t> </a:t>
            </a:r>
            <a:r>
              <a:rPr lang="en-US" sz="900" b="1"/>
              <a:t>15</a:t>
            </a:r>
            <a:r>
              <a:rPr lang="en-US" sz="900"/>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algn="l"/>
            <a:r>
              <a:rPr lang="en-US" sz="4800"/>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a:t>
              </a:r>
              <a:endParaRPr lang="en-US" sz="2000" kern="1200"/>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from standard curve</a:t>
              </a:r>
              <a:endParaRPr lang="en-US" sz="1600" kern="1200"/>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dirty="0"/>
                <a:t>Quantitation: Interpolation from standard curve; IS correction</a:t>
              </a:r>
              <a:endParaRPr lang="en-US" sz="1600" kern="1200" dirty="0"/>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algn="ctr"/>
            <a:r>
              <a:rPr lang="en-US" sz="1400">
                <a:solidFill>
                  <a:srgbClr val="000000"/>
                </a:solidFill>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algn="ctr"/>
            <a:r>
              <a:rPr lang="en-US" sz="1400">
                <a:solidFill>
                  <a:srgbClr val="000000"/>
                </a:solidFill>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a:t>
            </a:r>
            <a:r>
              <a:rPr lang="en-US" sz="900" err="1">
                <a:latin typeface="+mj-lt"/>
              </a:rPr>
              <a:t>shen</a:t>
            </a:r>
            <a:r>
              <a:rPr lang="en-US" sz="900">
                <a:latin typeface="+mj-lt"/>
              </a:rPr>
              <a:t>.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algn="ctr"/>
            <a:r>
              <a:rPr lang="en-US" sz="1400">
                <a:solidFill>
                  <a:srgbClr val="000000"/>
                </a:solidFill>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algn="ctr"/>
            <a:r>
              <a:rPr lang="en-US" sz="1400">
                <a:solidFill>
                  <a:srgbClr val="000000"/>
                </a:solidFill>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algn="ctr"/>
            <a:r>
              <a:rPr lang="en-US" sz="1400">
                <a:solidFill>
                  <a:srgbClr val="000000"/>
                </a:solidFill>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algn="ctr"/>
            <a:r>
              <a:rPr lang="en-US" sz="1400" dirty="0">
                <a:solidFill>
                  <a:srgbClr val="000000"/>
                </a:solidFill>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algn="ctr"/>
            <a:r>
              <a:rPr lang="en-US" sz="1400">
                <a:solidFill>
                  <a:srgbClr val="000000"/>
                </a:solidFill>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r>
              <a:rPr lang="en-US" sz="900"/>
              <a:t>U.S. Food and Drug Administration. Label </a:t>
            </a:r>
            <a:r>
              <a:rPr lang="en-US" sz="900" err="1"/>
              <a:t>Onpattro</a:t>
            </a:r>
            <a:r>
              <a:rPr lang="en-US" sz="900"/>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125903700"/>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 Coelho </a:t>
            </a:r>
            <a:r>
              <a:rPr lang="en-US" sz="800" b="0" i="1" u="none" strike="noStrike" baseline="0">
                <a:latin typeface="GillSansStd"/>
              </a:rPr>
              <a:t>et al. New England Journal of Medicine</a:t>
            </a:r>
            <a:r>
              <a:rPr lang="en-US" sz="800" b="0" i="0" u="none" strike="noStrike" baseline="0">
                <a:latin typeface="GillSansStd"/>
              </a:rPr>
              <a:t>. </a:t>
            </a:r>
            <a:r>
              <a:rPr lang="en-US" sz="800" b="1" i="0" u="none" strike="noStrike" baseline="0">
                <a:latin typeface="GillSansStd"/>
              </a:rPr>
              <a:t>369</a:t>
            </a:r>
            <a:r>
              <a:rPr lang="en-US" sz="800" i="0" u="none" strike="noStrike" baseline="0">
                <a:latin typeface="GillSansStd"/>
              </a:rPr>
              <a:t>(9):819-829 (2013).</a:t>
            </a:r>
            <a:endParaRPr lang="en-US" sz="800" b="0" i="0" u="none" strike="noStrike" baseline="0">
              <a:latin typeface="GillSansStd"/>
            </a:endParaRP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algn="l">
              <a:lnSpc>
                <a:spcPct val="150000"/>
              </a:lnSpc>
            </a:pPr>
            <a:r>
              <a:rPr lang="en-US">
                <a:solidFill>
                  <a:srgbClr val="000000"/>
                </a:solidFill>
              </a:rPr>
              <a:t>End of Infusion</a:t>
            </a:r>
          </a:p>
          <a:p>
            <a:pPr algn="l">
              <a:lnSpc>
                <a:spcPct val="150000"/>
              </a:lnSpc>
            </a:pPr>
            <a:r>
              <a:rPr lang="en-US">
                <a:solidFill>
                  <a:srgbClr val="000000"/>
                </a:solidFill>
              </a:rPr>
              <a:t>30-min post end of infusion</a:t>
            </a:r>
          </a:p>
          <a:p>
            <a:pPr algn="l">
              <a:lnSpc>
                <a:spcPct val="150000"/>
              </a:lnSpc>
            </a:pPr>
            <a:r>
              <a:rPr lang="en-US">
                <a:solidFill>
                  <a:srgbClr val="000000"/>
                </a:solidFill>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r>
              <a:rPr lang="en-US" sz="1400" dirty="0">
                <a:solidFill>
                  <a:srgbClr val="000000"/>
                </a:solidFill>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3629116688"/>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extLst>
              <p:ext uri="{D42A27DB-BD31-4B8C-83A1-F6EECF244321}">
                <p14:modId xmlns:p14="http://schemas.microsoft.com/office/powerpoint/2010/main" val="1564326279"/>
              </p:ext>
            </p:extLst>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 </a:t>
              </a:r>
            </a:p>
            <a:p>
              <a:pPr marL="0" lvl="0" indent="0" algn="ctr" defTabSz="577850">
                <a:lnSpc>
                  <a:spcPct val="90000"/>
                </a:lnSpc>
                <a:spcBef>
                  <a:spcPct val="0"/>
                </a:spcBef>
                <a:spcAft>
                  <a:spcPct val="35000"/>
                </a:spcAft>
                <a:buNone/>
              </a:pPr>
              <a:r>
                <a:rPr lang="en-US" sz="2000"/>
                <a:t>(High-Res)</a:t>
              </a:r>
              <a:endParaRPr lang="en-US" sz="2000" kern="1200"/>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r>
              <a:rPr lang="en-US" sz="900">
                <a:latin typeface="+mj-lt"/>
              </a:rPr>
              <a:t>Donegan </a:t>
            </a:r>
            <a:r>
              <a:rPr lang="en-US" sz="900" i="1">
                <a:latin typeface="+mj-lt"/>
              </a:rPr>
              <a:t>et al. Journal of Chromatography A.</a:t>
            </a:r>
            <a:r>
              <a:rPr lang="en-US" sz="900">
                <a:latin typeface="+mj-lt"/>
              </a:rPr>
              <a:t> </a:t>
            </a:r>
            <a:r>
              <a:rPr lang="en-US" sz="900" b="1">
                <a:latin typeface="+mj-lt"/>
              </a:rPr>
              <a:t>1666</a:t>
            </a:r>
            <a:r>
              <a:rPr lang="en-US" sz="900">
                <a:latin typeface="+mj-lt"/>
              </a:rPr>
              <a:t>(462860):1-12 (2022). Pan </a:t>
            </a:r>
            <a:r>
              <a:rPr lang="en-US" sz="900" i="1">
                <a:latin typeface="+mj-lt"/>
              </a:rPr>
              <a:t>et al. Bioanalysis </a:t>
            </a:r>
            <a:r>
              <a:rPr lang="en-US" sz="900" b="1">
                <a:latin typeface="+mj-lt"/>
              </a:rPr>
              <a:t>15</a:t>
            </a:r>
            <a:r>
              <a:rPr lang="en-US" sz="900">
                <a:latin typeface="+mj-lt"/>
              </a:rPr>
              <a:t>(14): 773-814 (2023). Sutton </a:t>
            </a:r>
            <a:r>
              <a:rPr lang="en-US" sz="900" i="1">
                <a:latin typeface="+mj-lt"/>
              </a:rPr>
              <a:t>et al. Journal of the American Society for Mass Spectrometry</a:t>
            </a:r>
            <a:r>
              <a:rPr lang="en-US" sz="900">
                <a:latin typeface="+mj-lt"/>
              </a:rPr>
              <a:t> </a:t>
            </a:r>
            <a:r>
              <a:rPr lang="en-US" sz="900" b="1">
                <a:latin typeface="+mj-lt"/>
              </a:rPr>
              <a:t>31</a:t>
            </a:r>
            <a:r>
              <a:rPr lang="en-US" sz="900">
                <a:latin typeface="+mj-lt"/>
              </a:rPr>
              <a:t>(9): 1775-1782 (2020).</a:t>
            </a:r>
          </a:p>
          <a:p>
            <a:r>
              <a:rPr lang="en-US" sz="900">
                <a:latin typeface="+mj-lt"/>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t>dPCR</a:t>
              </a:r>
              <a:endParaRPr lang="en-US" sz="2600" kern="1200" dirty="0"/>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2400" kern="1200" dirty="0"/>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pPr>
              <a:r>
                <a:rPr lang="en-US" sz="2400" kern="1200" dirty="0"/>
                <a:t>LC-MS</a:t>
              </a:r>
              <a:r>
                <a:rPr lang="en-US" sz="2400" dirty="0"/>
                <a:t> or LC-MS/MS</a:t>
              </a:r>
              <a:endParaRPr lang="en-US" sz="2400" kern="1200" dirty="0"/>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Well established, large dynamic range</a:t>
            </a:r>
          </a:p>
          <a:p>
            <a:pPr marL="342900" indent="-342900" algn="l">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Very sensitive, smaller dynamic range</a:t>
            </a:r>
          </a:p>
          <a:p>
            <a:pPr marL="342900" indent="-342900">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Well established</a:t>
            </a:r>
          </a:p>
          <a:p>
            <a:pPr marL="342900" indent="-342900">
              <a:buFont typeface="Arial" panose="020B0604020202020204" pitchFamily="34" charset="0"/>
              <a:buChar char="•"/>
            </a:pPr>
            <a:r>
              <a:rPr lang="en-US" sz="1600" dirty="0">
                <a:solidFill>
                  <a:srgbClr val="000000"/>
                </a:solidFill>
              </a:rPr>
              <a:t>Specific probe required for fluorescence-based detection</a:t>
            </a:r>
          </a:p>
          <a:p>
            <a:pPr marL="342900" indent="-342900" algn="l">
              <a:buFont typeface="Arial" panose="020B0604020202020204" pitchFamily="34" charset="0"/>
              <a:buChar char="•"/>
            </a:pPr>
            <a:r>
              <a:rPr lang="en-US" sz="1600" dirty="0">
                <a:solidFill>
                  <a:srgbClr val="000000"/>
                </a:solidFill>
              </a:rPr>
              <a:t>Metabolite separation possible</a:t>
            </a:r>
            <a:endParaRPr lang="en-US" sz="1600" dirty="0">
              <a:solidFill>
                <a:srgbClr val="000000"/>
              </a:solidFill>
              <a:cs typeface="Arial"/>
            </a:endParaRPr>
          </a:p>
          <a:p>
            <a:pPr marL="342900" indent="-342900" algn="l">
              <a:buFont typeface="Arial" panose="020B0604020202020204" pitchFamily="34" charset="0"/>
              <a:buChar char="•"/>
            </a:pPr>
            <a:endParaRPr lang="en-US" sz="1600" dirty="0">
              <a:solidFill>
                <a:srgbClr val="000000"/>
              </a:solidFill>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Established instrumentation, oligo-specific extraction/mobile phases necessary</a:t>
            </a:r>
          </a:p>
          <a:p>
            <a:pPr marL="342900" indent="-342900" algn="l">
              <a:buFont typeface="Arial" panose="020B0604020202020204" pitchFamily="34" charset="0"/>
              <a:buChar char="•"/>
            </a:pPr>
            <a:r>
              <a:rPr lang="en-US" sz="1600" dirty="0">
                <a:solidFill>
                  <a:srgbClr val="000000"/>
                </a:solidFill>
              </a:rPr>
              <a:t>Quantitation by full scan requires summation across multiple peaks</a:t>
            </a:r>
          </a:p>
          <a:p>
            <a:pPr marL="342900" indent="-342900" algn="l">
              <a:buFont typeface="Arial" panose="020B0604020202020204" pitchFamily="34" charset="0"/>
              <a:buChar char="•"/>
            </a:pPr>
            <a:r>
              <a:rPr lang="en-US" sz="1600" dirty="0">
                <a:solidFill>
                  <a:srgbClr val="000000"/>
                </a:solidFill>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400" kern="1200" dirty="0"/>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BDNA (larger target, not the preferred method due to challenges)</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Stem-loop PCR (if oligo is too short for traditional PCR)</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Hybridization ELISA (using complementary oligo-based capture and detection)</a:t>
            </a:r>
            <a:endParaRPr lang="en-US" sz="1600" dirty="0">
              <a:solidFill>
                <a:srgbClr val="000000"/>
              </a:solidFill>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such as CAR-T, LNP, and conjugated ASO (antisense oligonucleotide) or siRNA (small interfering RNA)</a:t>
            </a: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3897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INV-3</a:t>
            </a:r>
          </a:p>
        </p:txBody>
      </p:sp>
    </p:spTree>
    <p:extLst>
      <p:ext uri="{BB962C8B-B14F-4D97-AF65-F5344CB8AC3E}">
        <p14:creationId xmlns:p14="http://schemas.microsoft.com/office/powerpoint/2010/main" val="231691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984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algn="ctr"/>
            <a:r>
              <a:rPr lang="en-US"/>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algn="ctr"/>
            <a:r>
              <a:rPr lang="en-US"/>
              <a:t>Small interfering RNA (siRNA)</a:t>
            </a:r>
            <a:endParaRPr lang="en-US">
              <a:cs typeface="Arial"/>
            </a:endParaRPr>
          </a:p>
        </p:txBody>
      </p:sp>
    </p:spTree>
    <p:extLst>
      <p:ext uri="{BB962C8B-B14F-4D97-AF65-F5344CB8AC3E}">
        <p14:creationId xmlns:p14="http://schemas.microsoft.com/office/powerpoint/2010/main" val="34922487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Commercialization, life cycle management, post marketing </a:t>
                </a:r>
                <a:r>
                  <a:rPr lang="en-IN" sz="1400" err="1">
                    <a:solidFill>
                      <a:schemeClr val="tx1"/>
                    </a:solidFill>
                  </a:rPr>
                  <a:t>committments</a:t>
                </a:r>
                <a:endParaRPr lang="en-IN" sz="1400">
                  <a:solidFill>
                    <a:schemeClr val="tx1"/>
                  </a:solidFill>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IN" sz="1600">
                  <a:solidFill>
                    <a:schemeClr val="tx1"/>
                  </a:solidFill>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600" spc="-20">
                  <a:solidFill>
                    <a:schemeClr val="tx1"/>
                  </a:solidFill>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500" spc="-30">
                  <a:solidFill>
                    <a:schemeClr val="tx1"/>
                  </a:solidFill>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600">
                  <a:solidFill>
                    <a:schemeClr val="tx1"/>
                  </a:solidFill>
                </a:rPr>
                <a:t>Post Marketing</a:t>
              </a:r>
            </a:p>
          </p:txBody>
        </p:sp>
      </p:grpSp>
    </p:spTree>
    <p:extLst>
      <p:ext uri="{BB962C8B-B14F-4D97-AF65-F5344CB8AC3E}">
        <p14:creationId xmlns:p14="http://schemas.microsoft.com/office/powerpoint/2010/main" val="36451485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fld id="{57E68A81-A63B-7E42-A4BA-DED9126C48E6}" type="slidenum">
              <a:rPr lang="en-US" smtClean="0"/>
              <a:pPr/>
              <a:t>46</a:t>
            </a:fld>
            <a:endParaRPr lang="en-US"/>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r>
                <a:rPr lang="en-US" sz="1600" b="1">
                  <a:solidFill>
                    <a:schemeClr val="tx1">
                      <a:lumMod val="75000"/>
                      <a:lumOff val="25000"/>
                    </a:schemeClr>
                  </a:solidFill>
                  <a:latin typeface="Arial" pitchFamily="34" charset="0"/>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8992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spcAft>
                <a:spcPts val="200"/>
              </a:spcAft>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Standard Toxicology Studies</a:t>
            </a:r>
          </a:p>
          <a:p>
            <a:pPr marL="457200" indent="-168275" defTabSz="342900">
              <a:spcAft>
                <a:spcPts val="600"/>
              </a:spcAft>
              <a:defRPr/>
            </a:pPr>
            <a:r>
              <a:rPr lang="en-US" sz="2100" dirty="0">
                <a:solidFill>
                  <a:prstClr val="black"/>
                </a:solidFill>
                <a:latin typeface="Arial" panose="020B0604020202020204" pitchFamily="34" charset="0"/>
                <a:cs typeface="Arial" panose="020B0604020202020204" pitchFamily="34" charset="0"/>
              </a:rPr>
              <a:t>ICH M3(R2): 2010 - the primary source of recommendations for oligonucleotides</a:t>
            </a:r>
          </a:p>
          <a:p>
            <a:pPr marL="457200" indent="-168275" defTabSz="342900">
              <a:spcAft>
                <a:spcPts val="600"/>
              </a:spcAf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Safety Pharmacology</a:t>
            </a: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	</a:t>
            </a:r>
            <a:r>
              <a:rPr lang="en-US" sz="2100" dirty="0">
                <a:solidFill>
                  <a:prstClr val="black"/>
                </a:solidFill>
                <a:latin typeface="Arial" panose="020B0604020202020204" pitchFamily="34" charset="0"/>
                <a:cs typeface="Arial" panose="020B0604020202020204" pitchFamily="34" charset="0"/>
              </a:rPr>
              <a:t>ICH S7A: 2001; ICH S7B: 2005</a:t>
            </a:r>
          </a:p>
          <a:p>
            <a:pPr defTabSz="342900">
              <a:buClr>
                <a:srgbClr val="FF0000"/>
              </a:buClr>
              <a:buSzPct val="125000"/>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Genetic Toxicology</a:t>
            </a:r>
          </a:p>
          <a:p>
            <a:pPr marL="457200" indent="-168275" defTabSz="342900">
              <a:spcAft>
                <a:spcPts val="600"/>
              </a:spcAft>
              <a:tabLst>
                <a:tab pos="170260" algn="l"/>
              </a:tabLst>
              <a:defRPr/>
            </a:pPr>
            <a:r>
              <a:rPr lang="en-US" sz="2100" dirty="0">
                <a:solidFill>
                  <a:prstClr val="black"/>
                </a:solidFill>
                <a:latin typeface="Arial" panose="020B0604020202020204" pitchFamily="34" charset="0"/>
                <a:cs typeface="Arial" panose="020B0604020202020204" pitchFamily="34" charset="0"/>
              </a:rPr>
              <a:t>ICH S2(R1): 2012</a:t>
            </a:r>
          </a:p>
          <a:p>
            <a:pPr marL="457200" indent="-168275" defTabSz="342900">
              <a:spcAft>
                <a:spcPts val="600"/>
              </a:spcAft>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Carcinogenicity</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S1B(R1): 1998;  S1B(R1) Addendum to S1B : Draft, November 2022</a:t>
            </a:r>
          </a:p>
          <a:p>
            <a:pPr marL="457200" indent="-168275" defTabSz="342900">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tabLst>
                <a:tab pos="170260" algn="l"/>
              </a:tabLst>
              <a:defRPr/>
            </a:pPr>
            <a:r>
              <a:rPr lang="en-US" sz="2300" b="1" dirty="0">
                <a:solidFill>
                  <a:prstClr val="black"/>
                </a:solidFill>
                <a:latin typeface="Arial" panose="020B0604020202020204" pitchFamily="34" charset="0"/>
                <a:cs typeface="Arial" panose="020B0604020202020204" pitchFamily="34" charset="0"/>
              </a:rPr>
              <a:t>Reproductive and Developmental</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S5 (R3) and M3(R2) Guidance</a:t>
            </a:r>
          </a:p>
          <a:p>
            <a:pPr marL="457200" indent="-168275" defTabSz="342900">
              <a:buFontTx/>
              <a:buNone/>
              <a:tabLst>
                <a:tab pos="231775" algn="l"/>
              </a:tabLst>
              <a:defRPr/>
            </a:pPr>
            <a:endParaRPr lang="en-US" sz="2100" dirty="0">
              <a:solidFill>
                <a:prstClr val="black"/>
              </a:solidFill>
              <a:latin typeface="Arial" panose="020B0604020202020204" pitchFamily="34" charset="0"/>
              <a:cs typeface="Arial" panose="020B0604020202020204" pitchFamily="34" charset="0"/>
            </a:endParaRPr>
          </a:p>
          <a:p>
            <a:pPr marL="288925" defTabSz="342900">
              <a:tabLst>
                <a:tab pos="231775" algn="l"/>
              </a:tabLst>
              <a:defRPr/>
            </a:pPr>
            <a:endParaRPr lang="en-US" sz="2100" dirty="0">
              <a:solidFill>
                <a:prstClr val="black"/>
              </a:solidFill>
              <a:latin typeface="Arial"/>
              <a:cs typeface="Arial"/>
            </a:endParaRPr>
          </a:p>
          <a:p>
            <a:pPr marL="288925" defTabSz="342900">
              <a:tabLst>
                <a:tab pos="231775" algn="l"/>
              </a:tabLst>
              <a:defRPr/>
            </a:pPr>
            <a:r>
              <a:rPr lang="en-US" sz="2100" u="sng" dirty="0">
                <a:solidFill>
                  <a:prstClr val="black"/>
                </a:solidFill>
                <a:latin typeface="Arial"/>
                <a:cs typeface="Arial"/>
              </a:rPr>
              <a:t>Note</a:t>
            </a:r>
            <a:r>
              <a:rPr lang="en-US" sz="2100" dirty="0">
                <a:solidFill>
                  <a:prstClr val="black"/>
                </a:solidFill>
                <a:latin typeface="Arial"/>
                <a:cs typeface="Arial"/>
              </a:rPr>
              <a:t>: oligonucleotides conjugated to a protein (monoclonal antibody) may draw on ICH S6 (biologics guidance) for certain aspects of nonclinical development</a:t>
            </a:r>
            <a:endParaRPr lang="en-US" sz="2100" dirty="0">
              <a:solidFill>
                <a:prstClr val="black"/>
              </a:solidFill>
              <a:latin typeface="Arial" panose="020B0604020202020204" pitchFamily="34" charset="0"/>
              <a:cs typeface="Arial" panose="020B0604020202020204" pitchFamily="34" charset="0"/>
            </a:endParaRPr>
          </a:p>
          <a:p>
            <a:pPr marL="1026795" indent="-57150" defTabSz="342900">
              <a:spcBef>
                <a:spcPts val="1200"/>
              </a:spcBef>
              <a:tabLst>
                <a:tab pos="231775" algn="l"/>
              </a:tabLst>
              <a:defRPr/>
            </a:pP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algn="ctr"/>
            <a:r>
              <a:rPr lang="en-US" dirty="0">
                <a:solidFill>
                  <a:schemeClr val="tx2"/>
                </a:solidFill>
              </a:rPr>
              <a:t>ICH = International Council for </a:t>
            </a:r>
            <a:r>
              <a:rPr lang="en-US" dirty="0" err="1">
                <a:solidFill>
                  <a:schemeClr val="tx2"/>
                </a:solidFill>
              </a:rPr>
              <a:t>Harmonisation</a:t>
            </a:r>
            <a:r>
              <a:rPr lang="en-US" dirty="0">
                <a:solidFill>
                  <a:schemeClr val="tx2"/>
                </a:solidFill>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fld id="{57E68A81-A63B-7E42-A4BA-DED9126C48E6}" type="slidenum">
              <a:rPr lang="en-US" smtClean="0"/>
              <a:pPr/>
              <a:t>48</a:t>
            </a:fld>
            <a:endParaRPr lang="en-US"/>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fontScale="90000"/>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u="sng" dirty="0">
                <a:solidFill>
                  <a:schemeClr val="tx2"/>
                </a:solidFill>
                <a:cs typeface="Arial"/>
              </a:rPr>
              <a:t>Note</a:t>
            </a:r>
            <a:r>
              <a:rPr lang="en-US" i="1" dirty="0">
                <a:solidFill>
                  <a:schemeClr val="tx2"/>
                </a:solidFill>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algn="l"/>
            <a:r>
              <a:rPr lang="en-US" sz="1400" dirty="0">
                <a:solidFill>
                  <a:schemeClr val="tx2"/>
                </a:solidFill>
              </a:rPr>
              <a:t>IND = Investigative New Drug; application to open a clinical trial</a:t>
            </a:r>
          </a:p>
          <a:p>
            <a:pPr algn="l"/>
            <a:r>
              <a:rPr lang="en-US" sz="1400" dirty="0">
                <a:solidFill>
                  <a:schemeClr val="tx2"/>
                </a:solidFill>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LNA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Arial"/>
                <a:cs typeface="Arial"/>
              </a:rPr>
              <a:t>SC – subcutaneous; EFD - embryofetal development; FEED – fertility and early embryonic development</a:t>
            </a:r>
            <a:endParaRPr lang="en-US">
              <a:latin typeface="Arial"/>
              <a:cs typeface="Arial"/>
            </a:endParaRPr>
          </a:p>
        </p:txBody>
      </p:sp>
    </p:spTree>
    <p:extLst>
      <p:ext uri="{BB962C8B-B14F-4D97-AF65-F5344CB8AC3E}">
        <p14:creationId xmlns:p14="http://schemas.microsoft.com/office/powerpoint/2010/main" val="971373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2"/>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err="1">
                <a:latin typeface="Arial" panose="020B0604020202020204" pitchFamily="34" charset="0"/>
                <a:cs typeface="Arial" panose="020B0604020202020204" pitchFamily="34" charset="0"/>
              </a:rPr>
              <a:t>Zanardi</a:t>
            </a:r>
            <a:r>
              <a:rPr lang="en-US" sz="1200">
                <a:latin typeface="Arial" panose="020B0604020202020204" pitchFamily="34" charset="0"/>
                <a:cs typeface="Arial" panose="020B0604020202020204" pitchFamily="34" charset="0"/>
              </a:rPr>
              <a:t> TA et al 2021. </a:t>
            </a:r>
            <a:r>
              <a:rPr lang="en-US" sz="1200"/>
              <a:t>J Pharm Exp </a:t>
            </a:r>
            <a:r>
              <a:rPr lang="en-US" sz="1200" err="1"/>
              <a:t>Ther</a:t>
            </a:r>
            <a:r>
              <a:rPr lang="en-US" sz="1200"/>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solidFill>
                  <a:schemeClr val="tx2"/>
                </a:solidFill>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Tree>
    <p:extLst>
      <p:ext uri="{BB962C8B-B14F-4D97-AF65-F5344CB8AC3E}">
        <p14:creationId xmlns:p14="http://schemas.microsoft.com/office/powerpoint/2010/main" val="8526351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rial"/>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fld id="{38F80B6B-5D76-4E45-A160-FB57D567D76E}" type="slidenum">
              <a:rPr lang="en-US" altLang="en-US" sz="1400">
                <a:solidFill>
                  <a:srgbClr val="660066"/>
                </a:solidFill>
              </a:rPr>
              <a:pPr eaLnBrk="1" hangingPunct="1">
                <a:spcBef>
                  <a:spcPct val="0"/>
                </a:spcBef>
                <a:buFontTx/>
                <a:buNone/>
              </a:pPr>
              <a:t>53</a:t>
            </a:fld>
            <a:endParaRPr lang="en-US" altLang="en-US" sz="1400">
              <a:solidFill>
                <a:srgbClr val="660066"/>
              </a:solidFill>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2049"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FF0000"/>
                    </a:solidFill>
                    <a:latin typeface="Verdana" panose="020B060403050404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50000"/>
                  </a:spcBef>
                  <a:buFontTx/>
                  <a:buNone/>
                </a:pPr>
                <a:r>
                  <a:rPr lang="en-US" altLang="en-US" sz="1400" b="1" dirty="0"/>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006600"/>
                    </a:solidFill>
                    <a:latin typeface="Verdana" panose="020B060403050404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algn="l"/>
            <a:r>
              <a:rPr lang="en-US" sz="1600" dirty="0">
                <a:solidFill>
                  <a:schemeClr val="tx2"/>
                </a:solidFill>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fld id="{57E68A81-A63B-7E42-A4BA-DED9126C48E6}" type="slidenum">
              <a:rPr lang="en-US" smtClean="0"/>
              <a:pPr/>
              <a:t>54</a:t>
            </a:fld>
            <a:endParaRPr lang="en-US"/>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fontScale="90000"/>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4A3B9C4-722C-4877-87E1-BA3260DA7637}" type="slidenum">
              <a:rPr lang="en-US">
                <a:solidFill>
                  <a:prstClr val="white"/>
                </a:solidFill>
                <a:latin typeface="Arial" panose="020B0604020202020204"/>
              </a:rPr>
              <a:pPr>
                <a:defRPr/>
              </a:pPr>
              <a:t>56</a:t>
            </a:fld>
            <a:endParaRPr lang="en-US">
              <a:solidFill>
                <a:prstClr val="white"/>
              </a:solidFill>
              <a:latin typeface="Arial" panose="020B0604020202020204"/>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algn="ctr"/>
            <a:r>
              <a:rPr lang="en-US" sz="1100" b="1">
                <a:solidFill>
                  <a:srgbClr val="CE0F69"/>
                </a:solidFill>
              </a:rPr>
              <a:t>Constrained ethyl</a:t>
            </a:r>
            <a:br>
              <a:rPr lang="en-US" sz="1100" b="1">
                <a:solidFill>
                  <a:srgbClr val="CE0F69"/>
                </a:solidFill>
              </a:rPr>
            </a:br>
            <a:r>
              <a:rPr lang="en-US" sz="1100" b="1">
                <a:solidFill>
                  <a:srgbClr val="CE0F69"/>
                </a:solidFill>
              </a:rPr>
              <a:t>(</a:t>
            </a:r>
            <a:r>
              <a:rPr lang="en-US" sz="1100" b="1" err="1">
                <a:solidFill>
                  <a:srgbClr val="CE0F69"/>
                </a:solidFill>
              </a:rPr>
              <a:t>cEt</a:t>
            </a:r>
            <a:r>
              <a:rPr lang="en-US" sz="1100" b="1">
                <a:solidFill>
                  <a:srgbClr val="CE0F69"/>
                </a:solidFill>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algn="ctr"/>
            <a:r>
              <a:rPr lang="en-US" sz="1100" b="1">
                <a:solidFill>
                  <a:srgbClr val="CE0F69"/>
                </a:solidFill>
              </a:rPr>
              <a:t>2ʹ-</a:t>
            </a:r>
            <a:r>
              <a:rPr lang="en-US" sz="1100" b="1" i="1">
                <a:solidFill>
                  <a:srgbClr val="CE0F69"/>
                </a:solidFill>
              </a:rPr>
              <a:t>O</a:t>
            </a:r>
            <a:r>
              <a:rPr lang="en-US" sz="1100" b="1">
                <a:solidFill>
                  <a:srgbClr val="CE0F69"/>
                </a:solidFill>
              </a:rPr>
              <a:t>-methoxyethyl</a:t>
            </a:r>
            <a:br>
              <a:rPr lang="en-US" sz="1100" b="1">
                <a:solidFill>
                  <a:srgbClr val="CE0F69"/>
                </a:solidFill>
              </a:rPr>
            </a:br>
            <a:r>
              <a:rPr lang="en-US" sz="1100" b="1">
                <a:solidFill>
                  <a:srgbClr val="CE0F69"/>
                </a:solidFill>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algn="ctr"/>
            <a:r>
              <a:rPr lang="pt-BR" sz="1400" b="1">
                <a:solidFill>
                  <a:srgbClr val="CE0F69"/>
                </a:solidFill>
              </a:rPr>
              <a:t>Chimeric (Gapmer) RNase H1 Oligo Design</a:t>
            </a:r>
            <a:endParaRPr lang="en-US" sz="1400" b="1">
              <a:solidFill>
                <a:srgbClr val="CE0F69"/>
              </a:solidFill>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algn="ctr"/>
              <a:r>
                <a:rPr lang="pt-BR" sz="1000" b="1">
                  <a:solidFill>
                    <a:schemeClr val="tx2"/>
                  </a:solidFill>
                </a:rPr>
                <a:t>RNase H1 Substrate</a:t>
              </a:r>
              <a:endParaRPr lang="en-US" sz="1000" b="1">
                <a:solidFill>
                  <a:schemeClr val="tx2"/>
                </a:solidFill>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a:buClr>
                    <a:schemeClr val="accent3"/>
                  </a:buClr>
                </a:pPr>
                <a:r>
                  <a:rPr lang="en-US" sz="1400" b="1">
                    <a:solidFill>
                      <a:schemeClr val="accent3"/>
                    </a:solidFill>
                  </a:rPr>
                  <a:t>Sugar Modifications</a:t>
                </a:r>
              </a:p>
              <a:p>
                <a:pPr marL="119063" indent="-119063">
                  <a:buClr>
                    <a:schemeClr val="accent3"/>
                  </a:buClr>
                  <a:buFont typeface="Arial" panose="020B0604020202020204" pitchFamily="34" charset="0"/>
                  <a:buChar char="•"/>
                </a:pPr>
                <a:r>
                  <a:rPr lang="en-US" sz="1000">
                    <a:solidFill>
                      <a:schemeClr val="accent3"/>
                    </a:solidFill>
                  </a:rPr>
                  <a:t>Increase binding affinity to RNA</a:t>
                </a:r>
              </a:p>
              <a:p>
                <a:pPr marL="119063" indent="-119063">
                  <a:buClr>
                    <a:schemeClr val="accent3"/>
                  </a:buClr>
                  <a:buFont typeface="Arial" panose="020B0604020202020204" pitchFamily="34" charset="0"/>
                  <a:buChar char="•"/>
                </a:pPr>
                <a:r>
                  <a:rPr lang="en-US" sz="1000">
                    <a:solidFill>
                      <a:schemeClr val="accent3"/>
                    </a:solidFill>
                  </a:rPr>
                  <a:t>Stability against nucleases</a:t>
                </a:r>
              </a:p>
              <a:p>
                <a:pPr marL="119063" indent="-119063">
                  <a:buClr>
                    <a:schemeClr val="accent3"/>
                  </a:buClr>
                  <a:buFont typeface="Arial" panose="020B0604020202020204" pitchFamily="34" charset="0"/>
                  <a:buChar char="•"/>
                </a:pPr>
                <a:r>
                  <a:rPr lang="en-US" sz="1000">
                    <a:solidFill>
                      <a:schemeClr val="accent3"/>
                    </a:solidFill>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a:buClr>
                  <a:schemeClr val="accent3"/>
                </a:buClr>
              </a:pPr>
              <a:r>
                <a:rPr lang="en-US" sz="1400" b="1"/>
                <a:t>Conjugates (‘LICA’)</a:t>
              </a:r>
            </a:p>
            <a:p>
              <a:pPr marL="119063" indent="-119063">
                <a:buClr>
                  <a:schemeClr val="tx1"/>
                </a:buClr>
                <a:buFont typeface="Arial" panose="020B0604020202020204" pitchFamily="34" charset="0"/>
                <a:buChar char="•"/>
              </a:pPr>
              <a:r>
                <a:rPr lang="en-US" sz="1000"/>
                <a:t>Tissue targeting</a:t>
              </a:r>
            </a:p>
            <a:p>
              <a:pPr marL="119063" indent="-119063">
                <a:buClr>
                  <a:schemeClr val="tx1"/>
                </a:buClr>
                <a:buFont typeface="Arial" panose="020B0604020202020204" pitchFamily="34" charset="0"/>
                <a:buChar char="•"/>
              </a:pPr>
              <a:r>
                <a:rPr lang="en-US" sz="1000"/>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a:buClr>
                    <a:schemeClr val="accent1"/>
                  </a:buClr>
                </a:pPr>
                <a:r>
                  <a:rPr lang="en-US" sz="1400" b="1"/>
                  <a:t>Base Modifications</a:t>
                </a:r>
              </a:p>
              <a:p>
                <a:pPr marL="119063" indent="-119063">
                  <a:buClr>
                    <a:schemeClr val="tx1"/>
                  </a:buClr>
                  <a:buFont typeface="Arial" panose="020B0604020202020204" pitchFamily="34" charset="0"/>
                  <a:buChar char="•"/>
                </a:pPr>
                <a:r>
                  <a:rPr lang="en-US" sz="1000"/>
                  <a:t>Decrease pro-inflammatory properties</a:t>
                </a:r>
              </a:p>
              <a:p>
                <a:pPr marL="119063" indent="-119063">
                  <a:buClr>
                    <a:schemeClr val="tx1"/>
                  </a:buClr>
                  <a:buFont typeface="Arial" panose="020B0604020202020204" pitchFamily="34" charset="0"/>
                  <a:buChar char="•"/>
                </a:pPr>
                <a:r>
                  <a:rPr lang="en-US" sz="1000"/>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a:buClr>
                <a:schemeClr val="accent1"/>
              </a:buClr>
            </a:pPr>
            <a:r>
              <a:rPr lang="en-US" sz="1400" b="1">
                <a:solidFill>
                  <a:schemeClr val="accent1"/>
                </a:solidFill>
              </a:rPr>
              <a:t>Backbone Modifications</a:t>
            </a:r>
          </a:p>
          <a:p>
            <a:pPr marL="119063" indent="-119063">
              <a:buClr>
                <a:schemeClr val="accent1"/>
              </a:buClr>
              <a:buFont typeface="Arial" panose="020B0604020202020204" pitchFamily="34" charset="0"/>
              <a:buChar char="•"/>
            </a:pPr>
            <a:r>
              <a:rPr lang="en-US" sz="1000">
                <a:solidFill>
                  <a:schemeClr val="accent1"/>
                </a:solidFill>
              </a:rPr>
              <a:t>Stability against nucleases</a:t>
            </a:r>
          </a:p>
          <a:p>
            <a:pPr marL="119063" indent="-119063">
              <a:buClr>
                <a:schemeClr val="accent1"/>
              </a:buClr>
              <a:buFont typeface="Arial" panose="020B0604020202020204" pitchFamily="34" charset="0"/>
              <a:buChar char="•"/>
            </a:pPr>
            <a:r>
              <a:rPr lang="en-US" sz="1000">
                <a:solidFill>
                  <a:schemeClr val="accent1"/>
                </a:solidFill>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algn="ctr">
              <a:buClr>
                <a:schemeClr val="accent3"/>
              </a:buClr>
            </a:pPr>
            <a:r>
              <a:rPr lang="en-US" sz="1100" b="1">
                <a:solidFill>
                  <a:schemeClr val="accent1"/>
                </a:solidFill>
              </a:rPr>
              <a:t>Phosphate</a:t>
            </a:r>
            <a:br>
              <a:rPr lang="en-US" sz="1100" b="1">
                <a:solidFill>
                  <a:schemeClr val="accent1"/>
                </a:solidFill>
              </a:rPr>
            </a:br>
            <a:r>
              <a:rPr lang="en-US" sz="1100" b="1">
                <a:solidFill>
                  <a:schemeClr val="accent1"/>
                </a:solidFill>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algn="ctr">
              <a:buClr>
                <a:schemeClr val="accent3"/>
              </a:buClr>
            </a:pPr>
            <a:r>
              <a:rPr lang="en-US" sz="1100" b="1">
                <a:solidFill>
                  <a:schemeClr val="accent1"/>
                </a:solidFill>
              </a:rPr>
              <a:t>Sugar-phosphate</a:t>
            </a:r>
            <a:br>
              <a:rPr lang="en-US" sz="1100" b="1">
                <a:solidFill>
                  <a:schemeClr val="accent1"/>
                </a:solidFill>
              </a:rPr>
            </a:br>
            <a:r>
              <a:rPr lang="en-US" sz="1100" b="1">
                <a:solidFill>
                  <a:schemeClr val="accent1"/>
                </a:solidFill>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solidFill>
                  <a:schemeClr val="accent1"/>
                </a:solidFill>
              </a:rPr>
              <a:t>A</a:t>
            </a:r>
            <a:r>
              <a:rPr kumimoji="0" lang="en-US" sz="900" i="0" u="none" strike="noStrike" kern="1200" cap="none" spc="0" normalizeH="0" baseline="0" noProof="0">
                <a:ln>
                  <a:noFill/>
                </a:ln>
                <a:solidFill>
                  <a:schemeClr val="accent1"/>
                </a:solidFill>
                <a:effectLst/>
                <a:uLnTx/>
                <a:uFillTx/>
                <a:ea typeface="+mn-ea"/>
                <a:cs typeface="+mn-cs"/>
              </a:rPr>
              <a:t>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Mouse Spleen Weight</a:t>
              </a:r>
              <a:endParaRPr lang="en-US" altLang="en-US" sz="1100" b="1"/>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ISIS 5132</a:t>
              </a:r>
            </a:p>
            <a:p>
              <a:pPr eaLnBrk="1" hangingPunct="1">
                <a:spcBef>
                  <a:spcPct val="0"/>
                </a:spcBef>
                <a:buFontTx/>
                <a:buNone/>
              </a:pPr>
              <a:r>
                <a:rPr lang="en-US" altLang="en-US" sz="1200" b="1"/>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ISIS 13650</a:t>
              </a:r>
            </a:p>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2’-MOE</a:t>
              </a:r>
              <a:endParaRPr sz="1200" b="1"/>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spcBef>
                  <a:spcPct val="0"/>
                </a:spcBef>
                <a:buFontTx/>
                <a:buNone/>
              </a:pPr>
              <a:r>
                <a:rPr lang="en-US" altLang="en-US" sz="1200" b="1"/>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100" b="1"/>
                <a:t>TCCCGCCTGTGACATGCATT</a:t>
              </a:r>
              <a:r>
                <a:rPr lang="en-US" altLang="en-US" sz="1100" b="1" i="1"/>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600"/>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800" dirty="0">
                    <a:ln w="9525" cap="flat" cmpd="sng" algn="ctr">
                      <a:noFill/>
                      <a:prstDash val="solid"/>
                      <a:round/>
                      <a:headEnd type="none" w="med" len="med"/>
                      <a:tailEnd type="none" w="med" len="med"/>
                    </a:ln>
                    <a:solidFill>
                      <a:srgbClr val="000000"/>
                    </a:solidFill>
                    <a:sym typeface="Wingdings"/>
                  </a:rPr>
                  <a:t>5-10-5  MOE </a:t>
                </a:r>
                <a:r>
                  <a:rPr sz="1800" u="sng" dirty="0">
                    <a:ln w="9525" cap="flat" cmpd="sng" algn="ctr">
                      <a:noFill/>
                      <a:prstDash val="solid"/>
                      <a:round/>
                      <a:headEnd type="none" w="med" len="med"/>
                      <a:tailEnd type="none" w="med" len="med"/>
                    </a:ln>
                    <a:solidFill>
                      <a:srgbClr val="000000"/>
                    </a:solidFill>
                    <a:sym typeface="Wingdings"/>
                  </a:rPr>
                  <a:t>100</a:t>
                </a:r>
                <a:r>
                  <a:rPr sz="1800" dirty="0">
                    <a:ln w="9525" cap="flat" cmpd="sng" algn="ctr">
                      <a:noFill/>
                      <a:prstDash val="solid"/>
                      <a:round/>
                      <a:headEnd type="none" w="med" len="med"/>
                      <a:tailEnd type="none" w="med" len="med"/>
                    </a:ln>
                    <a:solidFill>
                      <a:srgbClr val="000000"/>
                    </a:solidFill>
                    <a:sym typeface="Wingdings"/>
                  </a:rPr>
                  <a:t> mg/kg/week ≥3 weeks</a:t>
                </a:r>
                <a:r>
                  <a:rPr lang="en-US" sz="1800" dirty="0">
                    <a:ln w="9525" cap="flat" cmpd="sng" algn="ctr">
                      <a:noFill/>
                      <a:prstDash val="solid"/>
                      <a:round/>
                      <a:headEnd type="none" w="med" len="med"/>
                      <a:tailEnd type="none" w="med" len="med"/>
                    </a:ln>
                    <a:solidFill>
                      <a:srgbClr val="000000"/>
                    </a:solidFill>
                    <a:sym typeface="Wingdings"/>
                  </a:rPr>
                  <a:t>, mouse</a:t>
                </a:r>
                <a:endParaRPr sz="1800" dirty="0"/>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spcBef>
                  <a:spcPct val="0"/>
                </a:spcBef>
                <a:buFontTx/>
                <a:buNone/>
              </a:pPr>
              <a:endParaRPr lang="en-US" altLang="en-US" sz="1400" b="1"/>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endParaRPr lang="en-US" altLang="en-US">
              <a:latin typeface="Calibri" panose="020F0502020204030204" pitchFamily="34" charset="0"/>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400"/>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Chemistry-dependent Inflammatory Effect</a:t>
            </a:r>
            <a:endParaRPr lang="en-US" dirty="0">
              <a:solidFill>
                <a:schemeClr val="bg1"/>
              </a:solidFill>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Sequence-dependent liver (ALT) effect</a:t>
            </a:r>
            <a:endParaRPr lang="en-US" dirty="0">
              <a:solidFill>
                <a:schemeClr val="bg1"/>
              </a:solidFill>
              <a:cs typeface="Arial"/>
            </a:endParaRPr>
          </a:p>
        </p:txBody>
      </p:sp>
    </p:spTree>
    <p:extLst>
      <p:ext uri="{BB962C8B-B14F-4D97-AF65-F5344CB8AC3E}">
        <p14:creationId xmlns:p14="http://schemas.microsoft.com/office/powerpoint/2010/main" val="2005484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Phosphorothioate</a:t>
            </a:r>
            <a:r>
              <a:rPr lang="en-US" sz="1100" b="1">
                <a:solidFill>
                  <a:srgbClr val="0093CD"/>
                </a:solidFill>
                <a:latin typeface="Arial"/>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r>
              <a:rPr lang="en-US" sz="2000"/>
              <a:t>Full PS ASO </a:t>
            </a:r>
          </a:p>
          <a:p>
            <a:pPr marL="569912" indent="-342900">
              <a:buFont typeface="Arial" panose="020B0604020202020204" pitchFamily="34" charset="0"/>
              <a:buChar char="•"/>
              <a:tabLst>
                <a:tab pos="627063" algn="l"/>
              </a:tabLst>
              <a:defRPr/>
            </a:pPr>
            <a:r>
              <a:rPr lang="en-US" sz="1600">
                <a:solidFill>
                  <a:srgbClr val="000000"/>
                </a:solidFill>
              </a:rPr>
              <a:t>Supports </a:t>
            </a:r>
            <a:r>
              <a:rPr lang="en-US" sz="1600" err="1">
                <a:solidFill>
                  <a:srgbClr val="000000"/>
                </a:solidFill>
              </a:rPr>
              <a:t>RNAseH</a:t>
            </a:r>
            <a:r>
              <a:rPr lang="en-US" sz="1600">
                <a:solidFill>
                  <a:srgbClr val="000000"/>
                </a:solidFill>
              </a:rPr>
              <a:t> activity</a:t>
            </a:r>
          </a:p>
          <a:p>
            <a:pPr marL="569912" indent="-342900">
              <a:buFont typeface="Arial" panose="020B0604020202020204" pitchFamily="34" charset="0"/>
              <a:buChar char="•"/>
              <a:tabLst>
                <a:tab pos="627063" algn="l"/>
              </a:tabLst>
              <a:defRPr/>
            </a:pPr>
            <a:r>
              <a:rPr lang="en-US" sz="1600">
                <a:solidFill>
                  <a:srgbClr val="000000"/>
                </a:solidFill>
              </a:rPr>
              <a:t>Improves stability</a:t>
            </a:r>
          </a:p>
          <a:p>
            <a:pPr marL="569912" indent="-342900">
              <a:buFont typeface="Arial" panose="020B0604020202020204" pitchFamily="34" charset="0"/>
              <a:buChar char="•"/>
              <a:tabLst>
                <a:tab pos="627063" algn="l"/>
              </a:tabLst>
              <a:defRPr/>
            </a:pPr>
            <a:r>
              <a:rPr lang="en-US" sz="1600">
                <a:solidFill>
                  <a:srgbClr val="000000"/>
                </a:solidFill>
              </a:rPr>
              <a:t>Improves PK properties</a:t>
            </a:r>
            <a:endParaRPr lang="en-US" sz="1600">
              <a:solidFill>
                <a:srgbClr val="000000"/>
              </a:solidFill>
              <a:latin typeface="Arial"/>
            </a:endParaRP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600">
                <a:solidFill>
                  <a:srgbClr val="000000"/>
                </a:solidFill>
                <a:latin typeface="Arial"/>
              </a:rPr>
              <a:t>N</a:t>
            </a:r>
            <a:r>
              <a:rPr kumimoji="0" lang="en-US" sz="1600" b="0" i="0" u="none" strike="noStrike" kern="1200" cap="none" spc="0" normalizeH="0" baseline="0" noProof="0">
                <a:ln>
                  <a:noFill/>
                </a:ln>
                <a:solidFill>
                  <a:srgbClr val="000000"/>
                </a:solidFill>
                <a:effectLst/>
                <a:uLnTx/>
                <a:uFillTx/>
                <a:latin typeface="Arial"/>
                <a:ea typeface="+mn-ea"/>
                <a:cs typeface="+mn-cs"/>
              </a:rPr>
              <a:t>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indent="-173038">
              <a:buFont typeface="Arial" panose="020B0604020202020204" pitchFamily="34" charset="0"/>
              <a:buChar char="•"/>
              <a:tabLst>
                <a:tab pos="627063" algn="l"/>
              </a:tabLst>
              <a:defRPr/>
            </a:pPr>
            <a:r>
              <a:rPr lang="en-US" sz="1400">
                <a:solidFill>
                  <a:srgbClr val="000000"/>
                </a:solidFill>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400">
                <a:solidFill>
                  <a:srgbClr val="000000"/>
                </a:solidFill>
                <a:latin typeface="Arial"/>
              </a:rPr>
              <a:t>Immune receptors </a:t>
            </a:r>
          </a:p>
          <a:p>
            <a:pPr algn="ctr"/>
            <a:endParaRPr lang="en-US" sz="2000"/>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r>
              <a:rPr lang="en-US" sz="2000" dirty="0" err="1"/>
              <a:t>MsPA</a:t>
            </a:r>
            <a:r>
              <a:rPr lang="en-US" sz="2000" dirty="0"/>
              <a:t> ENaC ASO </a:t>
            </a:r>
          </a:p>
          <a:p>
            <a:pPr marL="569595" indent="-342900">
              <a:buFont typeface="Arial" panose="020B0604020202020204" pitchFamily="34" charset="0"/>
              <a:buChar char="•"/>
              <a:tabLst>
                <a:tab pos="627063" algn="l"/>
              </a:tabLst>
              <a:defRPr/>
            </a:pPr>
            <a:r>
              <a:rPr lang="en-US" sz="1600" dirty="0">
                <a:solidFill>
                  <a:srgbClr val="000000"/>
                </a:solidFill>
              </a:rPr>
              <a:t>Reduces total PS content</a:t>
            </a:r>
            <a:endParaRPr lang="en-US" sz="1600" dirty="0">
              <a:solidFill>
                <a:srgbClr val="000000"/>
              </a:solidFill>
              <a:cs typeface="Arial"/>
            </a:endParaRPr>
          </a:p>
          <a:p>
            <a:pPr marL="569595" indent="-342900">
              <a:buFont typeface="Arial" panose="020B0604020202020204" pitchFamily="34" charset="0"/>
              <a:buChar char="•"/>
              <a:tabLst>
                <a:tab pos="627063" algn="l"/>
              </a:tabLst>
              <a:defRPr/>
            </a:pPr>
            <a:r>
              <a:rPr lang="en-US" sz="1600" dirty="0">
                <a:solidFill>
                  <a:srgbClr val="000000"/>
                </a:solidFill>
                <a:latin typeface="Arial"/>
              </a:rPr>
              <a:t>↓ N</a:t>
            </a:r>
            <a:r>
              <a:rPr kumimoji="0" lang="en-US" sz="1600" b="0" i="0" u="none" strike="noStrike" kern="1200" cap="none" spc="0" normalizeH="0" baseline="0" noProof="0" dirty="0">
                <a:ln>
                  <a:noFill/>
                </a:ln>
                <a:solidFill>
                  <a:srgbClr val="000000"/>
                </a:solidFill>
                <a:effectLst/>
                <a:uLnTx/>
                <a:uFillTx/>
                <a:latin typeface="Arial"/>
                <a:ea typeface="+mn-ea"/>
                <a:cs typeface="+mn-cs"/>
              </a:rPr>
              <a:t>on-specific protein </a:t>
            </a:r>
            <a:r>
              <a:rPr lang="en-US" sz="1600" dirty="0">
                <a:solidFill>
                  <a:srgbClr val="000000"/>
                </a:solidFill>
                <a:latin typeface="Arial"/>
              </a:rPr>
              <a:t>binding</a:t>
            </a:r>
          </a:p>
          <a:p>
            <a:pPr marL="569595" indent="-342900">
              <a:buFont typeface="Arial" panose="020B0604020202020204" pitchFamily="34" charset="0"/>
              <a:buChar char="•"/>
              <a:tabLst>
                <a:tab pos="627063" algn="l"/>
              </a:tabLst>
              <a:defRPr/>
            </a:pPr>
            <a:r>
              <a:rPr lang="en-US" sz="1600" dirty="0">
                <a:solidFill>
                  <a:srgbClr val="000000"/>
                </a:solidFill>
                <a:latin typeface="Arial"/>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3073"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Mesyl</a:t>
            </a:r>
            <a:r>
              <a:rPr lang="en-US" sz="1100" b="1">
                <a:solidFill>
                  <a:srgbClr val="0093CD"/>
                </a:solidFill>
                <a:latin typeface="Arial"/>
              </a:rPr>
              <a:t> </a:t>
            </a:r>
            <a:r>
              <a:rPr lang="en-US" sz="1100" b="1" err="1">
                <a:solidFill>
                  <a:srgbClr val="0093CD"/>
                </a:solidFill>
                <a:latin typeface="Arial"/>
              </a:rPr>
              <a:t>phophoramidate</a:t>
            </a:r>
            <a:r>
              <a:rPr lang="en-US" sz="1100" b="1">
                <a:solidFill>
                  <a:srgbClr val="0093CD"/>
                </a:solidFill>
                <a:latin typeface="Arial"/>
              </a:rPr>
              <a:t> (</a:t>
            </a:r>
            <a:r>
              <a:rPr lang="en-US" sz="1100" b="1" err="1">
                <a:solidFill>
                  <a:srgbClr val="0093CD"/>
                </a:solidFill>
                <a:latin typeface="Arial"/>
              </a:rPr>
              <a:t>MsPA</a:t>
            </a:r>
            <a:r>
              <a:rPr lang="en-US" sz="1100" b="1">
                <a:solidFill>
                  <a:srgbClr val="0093CD"/>
                </a:solidFill>
                <a:latin typeface="Arial"/>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fontScale="90000"/>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24"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2153936" y="1713504"/>
          <a:ext cx="3211008" cy="2369375"/>
        </p:xfrm>
        <a:graphic>
          <a:graphicData uri="http://schemas.openxmlformats.org/presentationml/2006/ole">
            <mc:AlternateContent xmlns:mc="http://schemas.openxmlformats.org/markup-compatibility/2006">
              <mc:Choice xmlns:v="urn:schemas-microsoft-com:vml" Requires="v">
                <p:oleObj spid="_x0000_s4097"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2153936" y="1713504"/>
                        <a:ext cx="3211008" cy="236937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C6596D10-F32B-48AE-E31D-8B8AC3025CAB}"/>
              </a:ext>
            </a:extLst>
          </p:cNvPr>
          <p:cNvPicPr>
            <a:picLocks noChangeAspect="1"/>
          </p:cNvPicPr>
          <p:nvPr/>
        </p:nvPicPr>
        <p:blipFill rotWithShape="1">
          <a:blip r:embed="rId6"/>
          <a:srcRect l="-1406" t="3802" r="15927" b="-3802"/>
          <a:stretch/>
        </p:blipFill>
        <p:spPr>
          <a:xfrm>
            <a:off x="2347368" y="4073366"/>
            <a:ext cx="2824144" cy="2428507"/>
          </a:xfrm>
          <a:prstGeom prst="rect">
            <a:avLst/>
          </a:prstGeom>
        </p:spPr>
      </p:pic>
      <p:sp>
        <p:nvSpPr>
          <p:cNvPr id="6" name="TextBox 5">
            <a:extLst>
              <a:ext uri="{FF2B5EF4-FFF2-40B4-BE49-F238E27FC236}">
                <a16:creationId xmlns:a16="http://schemas.microsoft.com/office/drawing/2014/main" id="{D0116FDD-4EA0-3DA4-F825-0883090A0DAC}"/>
              </a:ext>
            </a:extLst>
          </p:cNvPr>
          <p:cNvSpPr txBox="1"/>
          <p:nvPr/>
        </p:nvSpPr>
        <p:spPr>
          <a:xfrm>
            <a:off x="4706527" y="1923010"/>
            <a:ext cx="1300840" cy="1477328"/>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0070C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1072216" y="2356808"/>
            <a:ext cx="1617259"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Complement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NHP serum</a:t>
            </a:r>
          </a:p>
        </p:txBody>
      </p:sp>
      <p:sp>
        <p:nvSpPr>
          <p:cNvPr id="8" name="TextBox 7">
            <a:extLst>
              <a:ext uri="{FF2B5EF4-FFF2-40B4-BE49-F238E27FC236}">
                <a16:creationId xmlns:a16="http://schemas.microsoft.com/office/drawing/2014/main" id="{03E2A9F2-AA87-6CBC-1F62-E89A0EB05BA6}"/>
              </a:ext>
            </a:extLst>
          </p:cNvPr>
          <p:cNvSpPr txBox="1"/>
          <p:nvPr/>
        </p:nvSpPr>
        <p:spPr>
          <a:xfrm rot="16200000">
            <a:off x="732510" y="4723825"/>
            <a:ext cx="2266698"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Immuno-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stimulation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human PBMC</a:t>
            </a:r>
          </a:p>
        </p:txBody>
      </p:sp>
      <p:sp>
        <p:nvSpPr>
          <p:cNvPr id="9" name="TextBox 8">
            <a:extLst>
              <a:ext uri="{FF2B5EF4-FFF2-40B4-BE49-F238E27FC236}">
                <a16:creationId xmlns:a16="http://schemas.microsoft.com/office/drawing/2014/main" id="{2EA19E9B-59F0-1643-4CCB-71F5A1B51BA4}"/>
              </a:ext>
            </a:extLst>
          </p:cNvPr>
          <p:cNvSpPr txBox="1"/>
          <p:nvPr/>
        </p:nvSpPr>
        <p:spPr>
          <a:xfrm>
            <a:off x="2813250"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C3a</a:t>
            </a:r>
          </a:p>
        </p:txBody>
      </p:sp>
      <p:sp>
        <p:nvSpPr>
          <p:cNvPr id="10" name="TextBox 9">
            <a:extLst>
              <a:ext uri="{FF2B5EF4-FFF2-40B4-BE49-F238E27FC236}">
                <a16:creationId xmlns:a16="http://schemas.microsoft.com/office/drawing/2014/main" id="{8152F58A-5962-BD6D-2F26-28E8036BC668}"/>
              </a:ext>
            </a:extLst>
          </p:cNvPr>
          <p:cNvSpPr txBox="1"/>
          <p:nvPr/>
        </p:nvSpPr>
        <p:spPr>
          <a:xfrm>
            <a:off x="2813249" y="4198172"/>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IL-6</a:t>
            </a:r>
            <a:endParaRPr lang="en-US"/>
          </a:p>
        </p:txBody>
      </p:sp>
      <p:sp>
        <p:nvSpPr>
          <p:cNvPr id="11" name="TextBox 10">
            <a:extLst>
              <a:ext uri="{FF2B5EF4-FFF2-40B4-BE49-F238E27FC236}">
                <a16:creationId xmlns:a16="http://schemas.microsoft.com/office/drawing/2014/main" id="{94B16C44-33FF-B29D-299D-D4D8D584BE33}"/>
              </a:ext>
            </a:extLst>
          </p:cNvPr>
          <p:cNvSpPr txBox="1"/>
          <p:nvPr/>
        </p:nvSpPr>
        <p:spPr>
          <a:xfrm>
            <a:off x="7161140"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Improved activity after a single dose in NHPs</a:t>
            </a:r>
            <a:endParaRPr lang="en-US" sz="2000" dirty="0">
              <a:solidFill>
                <a:schemeClr val="bg1"/>
              </a:solidFill>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680487"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680487"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653569"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6">
                    <a:lumMod val="75000"/>
                  </a:scheme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2494722"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Less complement activation and immune stimulation in vitro</a:t>
            </a:r>
            <a:endParaRPr lang="en-US" sz="2000" dirty="0">
              <a:solidFill>
                <a:schemeClr val="bg1"/>
              </a:solidFill>
            </a:endParaRPr>
          </a:p>
        </p:txBody>
      </p:sp>
      <p:sp>
        <p:nvSpPr>
          <p:cNvPr id="16" name="TextBox 15">
            <a:extLst>
              <a:ext uri="{FF2B5EF4-FFF2-40B4-BE49-F238E27FC236}">
                <a16:creationId xmlns:a16="http://schemas.microsoft.com/office/drawing/2014/main" id="{703B1303-BEAA-42B1-0918-FC84902E80DB}"/>
              </a:ext>
            </a:extLst>
          </p:cNvPr>
          <p:cNvSpPr txBox="1"/>
          <p:nvPr/>
        </p:nvSpPr>
        <p:spPr>
          <a:xfrm>
            <a:off x="5140671" y="4155394"/>
            <a:ext cx="1396607" cy="1754326"/>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 </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Tree>
    <p:extLst>
      <p:ext uri="{BB962C8B-B14F-4D97-AF65-F5344CB8AC3E}">
        <p14:creationId xmlns:p14="http://schemas.microsoft.com/office/powerpoint/2010/main" val="216680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1025"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fld id="{9762209B-78AD-47CB-A799-B88FE6B8D723}" type="slidenum">
              <a:rPr lang="en-US" smtClean="0"/>
              <a:t>60</a:t>
            </a:fld>
            <a:endParaRPr lang="en-US"/>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algn="l"/>
            <a:r>
              <a:rPr lang="en-US">
                <a:solidFill>
                  <a:schemeClr val="accent1"/>
                </a:solidFill>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algn="l"/>
            <a:r>
              <a:rPr lang="en-US">
                <a:solidFill>
                  <a:schemeClr val="accent1"/>
                </a:solidFill>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algn="l"/>
            <a:r>
              <a:rPr lang="en-US">
                <a:solidFill>
                  <a:schemeClr val="accent1"/>
                </a:solidFill>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algn="l"/>
            <a:r>
              <a:rPr lang="en-US">
                <a:solidFill>
                  <a:schemeClr val="accent1"/>
                </a:solidFill>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algn="l"/>
            <a:r>
              <a:rPr lang="en-US">
                <a:solidFill>
                  <a:schemeClr val="accent1"/>
                </a:solidFill>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algn="l"/>
            <a:r>
              <a:rPr lang="en-US">
                <a:solidFill>
                  <a:schemeClr val="accent1"/>
                </a:solidFill>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algn="l"/>
            <a:r>
              <a:rPr lang="en-US">
                <a:solidFill>
                  <a:schemeClr val="accent1"/>
                </a:solidFill>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algn="l"/>
            <a:r>
              <a:rPr lang="en-US">
                <a:solidFill>
                  <a:schemeClr val="accent1"/>
                </a:solidFill>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algn="l"/>
            <a:r>
              <a:rPr lang="en-US">
                <a:solidFill>
                  <a:schemeClr val="accent1"/>
                </a:solidFill>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algn="l"/>
            <a:r>
              <a:rPr lang="en-US">
                <a:solidFill>
                  <a:schemeClr val="accent1"/>
                </a:solidFill>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algn="l"/>
            <a:r>
              <a:rPr lang="en-US">
                <a:solidFill>
                  <a:schemeClr val="accent1"/>
                </a:solidFill>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algn="l"/>
            <a:r>
              <a:rPr lang="en-US">
                <a:solidFill>
                  <a:schemeClr val="accent1"/>
                </a:solidFill>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algn="l"/>
            <a:r>
              <a:rPr lang="en-US">
                <a:solidFill>
                  <a:schemeClr val="accent1"/>
                </a:solidFill>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algn="l"/>
            <a:r>
              <a:rPr lang="en-US">
                <a:solidFill>
                  <a:schemeClr val="accent1"/>
                </a:solidFill>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algn="l"/>
            <a:r>
              <a:rPr lang="en-US">
                <a:solidFill>
                  <a:schemeClr val="accent1"/>
                </a:solidFill>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algn="l"/>
            <a:r>
              <a:rPr lang="en-US">
                <a:solidFill>
                  <a:schemeClr val="accent1"/>
                </a:solidFill>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algn="l"/>
            <a:r>
              <a:rPr lang="en-US">
                <a:solidFill>
                  <a:schemeClr val="accent1"/>
                </a:solidFill>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algn="l"/>
            <a:r>
              <a:rPr lang="en-US">
                <a:solidFill>
                  <a:schemeClr val="accent1"/>
                </a:solidFill>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algn="l"/>
            <a:r>
              <a:rPr lang="en-US">
                <a:solidFill>
                  <a:schemeClr val="accent1"/>
                </a:solidFill>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algn="l"/>
            <a:r>
              <a:rPr lang="en-US">
                <a:solidFill>
                  <a:schemeClr val="accent1"/>
                </a:solidFill>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algn="l"/>
            <a:r>
              <a:rPr lang="en-US">
                <a:solidFill>
                  <a:schemeClr val="accent1"/>
                </a:solidFill>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algn="l"/>
            <a:r>
              <a:rPr lang="en-US">
                <a:solidFill>
                  <a:schemeClr val="accent1"/>
                </a:solidFill>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algn="l"/>
            <a:r>
              <a:rPr lang="en-US">
                <a:solidFill>
                  <a:schemeClr val="accent1"/>
                </a:solidFill>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algn="l"/>
            <a:r>
              <a:rPr lang="en-US">
                <a:solidFill>
                  <a:schemeClr val="accent1"/>
                </a:solidFill>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algn="l"/>
            <a:r>
              <a:rPr lang="en-US">
                <a:solidFill>
                  <a:schemeClr val="accent1"/>
                </a:solidFill>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algn="l"/>
            <a:r>
              <a:rPr lang="en-US">
                <a:solidFill>
                  <a:schemeClr val="accent1"/>
                </a:solidFill>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algn="l"/>
            <a:r>
              <a:rPr lang="en-US">
                <a:solidFill>
                  <a:schemeClr val="accent1"/>
                </a:solidFill>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algn="l"/>
            <a:r>
              <a:rPr lang="en-US">
                <a:solidFill>
                  <a:schemeClr val="accent1"/>
                </a:solidFill>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algn="r"/>
            <a:r>
              <a:rPr lang="en-US">
                <a:solidFill>
                  <a:schemeClr val="accent1"/>
                </a:solidFill>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algn="l"/>
            <a:r>
              <a:rPr lang="en-US" dirty="0">
                <a:solidFill>
                  <a:schemeClr val="tx2"/>
                </a:solidFill>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algn="l"/>
            <a:r>
              <a:rPr lang="en-US" dirty="0">
                <a:solidFill>
                  <a:schemeClr val="tx2"/>
                </a:solidFill>
              </a:rPr>
              <a:t>Dosing in toxicology study </a:t>
            </a:r>
            <a:r>
              <a:rPr lang="en-US" dirty="0">
                <a:solidFill>
                  <a:schemeClr val="tx2"/>
                </a:solidFill>
                <a:sym typeface="Wingdings" panose="05000000000000000000" pitchFamily="2" charset="2"/>
              </a:rPr>
              <a:t> </a:t>
            </a:r>
            <a:endParaRPr lang="en-US" dirty="0">
              <a:solidFill>
                <a:schemeClr val="tx2"/>
              </a:solidFill>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fld id="{57E68A81-A63B-7E42-A4BA-DED9126C48E6}" type="slidenum">
              <a:rPr lang="en-US" smtClean="0"/>
              <a:pPr/>
              <a:t>61</a:t>
            </a:fld>
            <a:endParaRPr lang="en-US"/>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algn="ctr"/>
            <a:r>
              <a:rPr lang="en-US" sz="1600"/>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algn="ctr"/>
            <a:r>
              <a:rPr lang="en-US" sz="1600"/>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algn="ctr"/>
            <a:r>
              <a:rPr lang="en-US" sz="1600"/>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algn="ctr"/>
            <a:r>
              <a:rPr lang="en-US" sz="1600"/>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b="1">
                <a:solidFill>
                  <a:schemeClr val="accent1"/>
                </a:solidFill>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1">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1">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fld id="{57E68A81-A63B-7E42-A4BA-DED9126C48E6}" type="slidenum">
              <a:rPr lang="en-US" smtClean="0"/>
              <a:pPr/>
              <a:t>62</a:t>
            </a:fld>
            <a:endParaRPr lang="en-US"/>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fontScale="90000"/>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r>
                <a:rPr lang="en-US" sz="1200" baseline="0">
                  <a:solidFill>
                    <a:schemeClr val="tx1"/>
                  </a:solidFill>
                  <a:latin typeface="Calibri" panose="020F0502020204030204" pitchFamily="34" charset="0"/>
                  <a:ea typeface="Geneva" charset="-128"/>
                </a:rPr>
                <a:t>Triantennary N-acetyl galactosamine cluster (GalNAc</a:t>
              </a:r>
              <a:r>
                <a:rPr lang="en-US" sz="1200" baseline="-25000">
                  <a:solidFill>
                    <a:schemeClr val="tx1"/>
                  </a:solidFill>
                  <a:latin typeface="Calibri" panose="020F0502020204030204" pitchFamily="34" charset="0"/>
                  <a:ea typeface="Geneva" charset="-128"/>
                </a:rPr>
                <a:t>3</a:t>
              </a:r>
              <a:r>
                <a:rPr lang="en-US" sz="1200" baseline="0">
                  <a:solidFill>
                    <a:schemeClr val="tx1"/>
                  </a:solidFill>
                  <a:latin typeface="Calibri" panose="020F0502020204030204" pitchFamily="34" charset="0"/>
                  <a:ea typeface="Geneva" charset="-128"/>
                </a:rPr>
                <a:t>)</a:t>
              </a:r>
              <a:endParaRPr lang="en-US" sz="1200"/>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algn="ctr"/>
            <a:r>
              <a:rPr lang="en-US" sz="1200" dirty="0"/>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indent="-342900" algn="l">
              <a:buAutoNum type="arabicPeriod"/>
            </a:pPr>
            <a:r>
              <a:rPr lang="en-US" b="1" dirty="0">
                <a:solidFill>
                  <a:schemeClr val="tx2"/>
                </a:solidFill>
              </a:rPr>
              <a:t>Leads to ~10x increase in TI</a:t>
            </a:r>
          </a:p>
          <a:p>
            <a:pPr marL="342900" indent="-342900" algn="l">
              <a:buAutoNum type="arabicPeriod"/>
            </a:pPr>
            <a:r>
              <a:rPr lang="en-US" b="1" dirty="0">
                <a:solidFill>
                  <a:schemeClr val="tx2"/>
                </a:solidFill>
              </a:rPr>
              <a:t>Class effects similar between unconjugated and conjugated ASOs</a:t>
            </a:r>
          </a:p>
          <a:p>
            <a:pPr marL="342900" indent="-342900" algn="l">
              <a:buAutoNum type="arabicPeriod"/>
            </a:pPr>
            <a:r>
              <a:rPr lang="en-US" b="1" dirty="0">
                <a:solidFill>
                  <a:schemeClr val="tx2"/>
                </a:solidFill>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lumMod val="50000"/>
                  </a:schemeClr>
                </a:solidFill>
                <a:latin typeface="Arial" panose="020B0604020202020204"/>
              </a:rPr>
              <a:t>BBB-Conjugate</a:t>
            </a: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 ASO, transgenic mouse</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algn="l"/>
            <a:r>
              <a:rPr lang="en-US" u="sng" dirty="0">
                <a:solidFill>
                  <a:schemeClr val="tx2"/>
                </a:solidFill>
              </a:rPr>
              <a:t>Safety considerations</a:t>
            </a:r>
            <a:r>
              <a:rPr lang="en-US" dirty="0">
                <a:solidFill>
                  <a:schemeClr val="tx2"/>
                </a:solidFill>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fontScale="92500"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oligonucleotides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fld id="{9762209B-78AD-47CB-A799-B88FE6B8D723}" type="slidenum">
              <a:rPr lang="en-US" smtClean="0"/>
              <a:pPr/>
              <a:t>65</a:t>
            </a:fld>
            <a:endParaRPr lang="en-US"/>
          </a:p>
        </p:txBody>
      </p:sp>
    </p:spTree>
    <p:extLst>
      <p:ext uri="{BB962C8B-B14F-4D97-AF65-F5344CB8AC3E}">
        <p14:creationId xmlns:p14="http://schemas.microsoft.com/office/powerpoint/2010/main" val="4189666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6092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68</a:t>
            </a:fld>
            <a:endParaRPr lang="nl-NL" dirty="0"/>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lvl="6" indent="-342900">
              <a:buFont typeface="System Font Regular"/>
              <a:buChar char="-"/>
            </a:pPr>
            <a:r>
              <a:rPr lang="en-GB" dirty="0"/>
              <a:t>MEB, Utrecht</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lvl="6" indent="0">
              <a:buNone/>
            </a:pPr>
            <a:r>
              <a:rPr lang="en-GB" dirty="0"/>
              <a:t>EMA, Amsterdam</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Regulatory context</a:t>
            </a:r>
            <a:endParaRPr lang="en-GB" sz="24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0886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69</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a:solidFill>
                  <a:schemeClr val="bg1"/>
                </a:solidFill>
                <a:latin typeface="Verdana" panose="020B0604030504040204" pitchFamily="34" charset="0"/>
                <a:ea typeface="Verdana" panose="020B0604030504040204" pitchFamily="34" charset="0"/>
              </a:rPr>
              <a:t>The evaluation phase - how does it work?</a:t>
            </a:r>
            <a:endParaRPr lang="en-US" sz="2800" b="1" dirty="0">
              <a:solidFill>
                <a:schemeClr val="bg1"/>
              </a:solidFill>
              <a:latin typeface="Verdana" panose="020B0604030504040204" pitchFamily="34" charset="0"/>
              <a:ea typeface="Verdana" panose="020B0604030504040204" pitchFamily="34" charset="0"/>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eaLnBrk="1" hangingPunct="1">
              <a:lnSpc>
                <a:spcPct val="150000"/>
              </a:lnSpc>
              <a:defRPr/>
            </a:pPr>
            <a:r>
              <a:rPr lang="en-GB" altLang="nl-NL" sz="2000" dirty="0">
                <a:latin typeface="+mn-lt"/>
              </a:rPr>
              <a:t>The Applicant submits an application for registration, together with a registration dossier.</a:t>
            </a:r>
          </a:p>
          <a:p>
            <a:pPr eaLnBrk="1" hangingPunct="1">
              <a:lnSpc>
                <a:spcPct val="150000"/>
              </a:lnSpc>
              <a:defRPr/>
            </a:pPr>
            <a:r>
              <a:rPr lang="en-US" altLang="nl-NL" sz="2000" dirty="0">
                <a:latin typeface="+mn-lt"/>
              </a:rPr>
              <a:t>Rapporteur and Co-Rapporteur are assigned by EMA, and the respective </a:t>
            </a:r>
            <a:r>
              <a:rPr lang="en-GB" altLang="nl-NL" sz="2000" dirty="0">
                <a:latin typeface="+mn-lt"/>
              </a:rPr>
              <a:t>assessment teams of the NCAs write the assessment reports.</a:t>
            </a:r>
          </a:p>
          <a:p>
            <a:pPr>
              <a:lnSpc>
                <a:spcPct val="150000"/>
              </a:lnSpc>
              <a:defRPr/>
            </a:pPr>
            <a:r>
              <a:rPr lang="en-GB" altLang="nl-NL" sz="2000" dirty="0">
                <a:latin typeface="+mn-lt"/>
              </a:rPr>
              <a:t>The reports are discussed at the corresponding committees of EMA (CHMP, CAT, COMP, PRAC)</a:t>
            </a:r>
          </a:p>
          <a:p>
            <a:pPr eaLnBrk="1" hangingPunct="1">
              <a:lnSpc>
                <a:spcPct val="150000"/>
              </a:lnSpc>
              <a:defRPr/>
            </a:pPr>
            <a:r>
              <a:rPr lang="en-GB" altLang="nl-NL" sz="2000" dirty="0">
                <a:latin typeface="+mn-lt"/>
              </a:rPr>
              <a:t>There are several rounds of questions and answers in which the applicant has to address the concerns raised</a:t>
            </a:r>
          </a:p>
          <a:p>
            <a:pPr eaLnBrk="1" hangingPunct="1">
              <a:lnSpc>
                <a:spcPct val="150000"/>
              </a:lnSpc>
              <a:defRPr/>
            </a:pPr>
            <a:r>
              <a:rPr lang="en-GB" altLang="nl-NL" sz="2000" dirty="0">
                <a:latin typeface="+mn-lt"/>
              </a:rPr>
              <a:t>The opinion of the EMA committees is sent to the EC</a:t>
            </a:r>
          </a:p>
          <a:p>
            <a:pPr eaLnBrk="1" hangingPunct="1">
              <a:lnSpc>
                <a:spcPct val="150000"/>
              </a:lnSpc>
              <a:defRPr/>
            </a:pPr>
            <a:r>
              <a:rPr lang="en-GB" altLang="nl-NL" sz="2000" dirty="0">
                <a:latin typeface="+mn-lt"/>
              </a:rPr>
              <a:t>The EC grants a marketing authorization </a:t>
            </a:r>
          </a:p>
          <a:p>
            <a:pPr marL="0" indent="0" eaLnBrk="1" hangingPunct="1">
              <a:buFontTx/>
              <a:buNone/>
              <a:defRPr/>
            </a:pPr>
            <a:endParaRPr lang="en-GB" altLang="nl-NL" sz="2400" dirty="0">
              <a:solidFill>
                <a:srgbClr val="001C8D"/>
              </a:solidFill>
              <a:latin typeface="+mn-lt"/>
            </a:endParaRPr>
          </a:p>
        </p:txBody>
      </p:sp>
    </p:spTree>
    <p:extLst>
      <p:ext uri="{BB962C8B-B14F-4D97-AF65-F5344CB8AC3E}">
        <p14:creationId xmlns:p14="http://schemas.microsoft.com/office/powerpoint/2010/main" val="2113752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a:t>
            </a:r>
            <a:r>
              <a:rPr lang="en-US" sz="1600" b="1" i="1">
                <a:solidFill>
                  <a:srgbClr val="586069"/>
                </a:solidFill>
                <a:latin typeface="Times New Roman" panose="02020603050405020304" pitchFamily="18" charset="0"/>
                <a:cs typeface="Times New Roman" panose="02020603050405020304" pitchFamily="18" charset="0"/>
              </a:rPr>
              <a:t>31</a:t>
            </a: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Longhurst </a:t>
            </a:r>
            <a:r>
              <a:rPr lang="en-US" sz="900" i="1">
                <a:latin typeface="Arial" panose="020B0604020202020204"/>
              </a:rPr>
              <a:t>et al. New England Journal of Medicine</a:t>
            </a:r>
            <a:r>
              <a:rPr lang="en-US" sz="900">
                <a:latin typeface="Arial" panose="020B0604020202020204"/>
              </a:rPr>
              <a:t> </a:t>
            </a:r>
            <a:r>
              <a:rPr lang="en-US" sz="900" b="1">
                <a:latin typeface="Arial" panose="020B0604020202020204"/>
              </a:rPr>
              <a:t>390</a:t>
            </a:r>
            <a:r>
              <a:rPr lang="en-US" sz="900">
                <a:latin typeface="Arial" panose="020B0604020202020204"/>
              </a:rPr>
              <a:t>: 431-441 (2024)</a:t>
            </a:r>
            <a:endParaRPr kumimoji="0" lang="en-US" sz="900" b="0" i="0" u="none" strike="noStrike" kern="1200" cap="none" spc="0" normalizeH="0" baseline="0" noProof="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8578139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70</a:t>
            </a:fld>
            <a:endParaRPr lang="nl-NL" dirty="0"/>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err="1">
                <a:solidFill>
                  <a:schemeClr val="bg1"/>
                </a:solidFill>
                <a:latin typeface="Verdana" panose="020B0604030504040204" pitchFamily="34" charset="0"/>
                <a:ea typeface="Verdana" panose="020B0604030504040204" pitchFamily="34" charset="0"/>
              </a:rPr>
              <a:t>Rapporteurships</a:t>
            </a:r>
            <a:endParaRPr lang="en-GB" sz="2400" b="1" dirty="0">
              <a:solidFill>
                <a:schemeClr val="bg1"/>
              </a:solidFill>
              <a:latin typeface="Verdana" panose="020B0604030504040204" pitchFamily="34" charset="0"/>
              <a:ea typeface="Verdana" panose="020B0604030504040204" pitchFamily="34" charset="0"/>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each step in the procedure: guidelines!</a:t>
            </a:r>
          </a:p>
          <a:p>
            <a:r>
              <a:rPr lang="en-US" sz="2000" dirty="0"/>
              <a:t>&gt; 450 guidelines</a:t>
            </a:r>
          </a:p>
          <a:p>
            <a:endParaRPr lang="en-US" sz="2000" dirty="0"/>
          </a:p>
          <a:p>
            <a:endParaRPr lang="nl-NL" sz="2000" dirty="0"/>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71</a:t>
            </a:fld>
            <a:endParaRPr lang="en-GB" altLang="en-US"/>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2000" b="1" dirty="0"/>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72</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guidance</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Guideline ICH M3 (Non-clinical safety studies for the conduct of human clinical trials for pharmaceuticals) and ICH S6 (Preclinical safety evaluation of biotechnology-derived pharmaceuticals) are applicable on case by case basis</a:t>
            </a:r>
            <a:endParaRPr lang="en-US" sz="2400" dirty="0">
              <a:solidFill>
                <a:srgbClr val="000000"/>
              </a:solidFill>
              <a:latin typeface="Calibri" panose="020F0502020204030204" pitchFamily="34" charset="0"/>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73</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studies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r>
              <a:rPr lang="en-US" sz="2000" b="1" dirty="0">
                <a:solidFill>
                  <a:srgbClr val="000000"/>
                </a:solidFill>
                <a:latin typeface="Calibri" panose="020F0502020204030204" pitchFamily="34" charset="0"/>
              </a:rPr>
              <a:t>A standard package:</a:t>
            </a:r>
          </a:p>
          <a:p>
            <a:endParaRPr lang="en-US" sz="2000" b="1"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General toxicity – 1 rodent and 1 non-rodent species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Genotoxicity – 2 vitro and in vivo study, to cover all endpoints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Carcinogenicity – 1 mouse study and 1 rat study, or Weight of Evidence approach</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Reproductive toxicity</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Fertility -1 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Embryofetal development – 1 rodent and 1 non-rodent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74</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75</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76</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77</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78</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Points for discussion</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2 species for general and reproduction toxicology studies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Use of surrogate molecules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carcinogenicity studies</a:t>
            </a: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Make use of data from similar products</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But what is similar? Many different combinations of sugar/backbone/base modifications, linkers and conjugates are possible.</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Nonclinical Safety Assessment of Oligonucleotide-based Therapeutics – </a:t>
            </a:r>
            <a:r>
              <a:rPr lang="en-US" sz="2000" b="1" dirty="0">
                <a:solidFill>
                  <a:srgbClr val="000000"/>
                </a:solidFill>
                <a:latin typeface="Calibri" panose="020F0502020204030204" pitchFamily="34" charset="0"/>
              </a:rPr>
              <a:t>ICH S13</a:t>
            </a:r>
          </a:p>
          <a:p>
            <a:endParaRPr lang="en-US" sz="2400" dirty="0">
              <a:solidFill>
                <a:srgbClr val="000000"/>
              </a:solidFill>
              <a:latin typeface="Calibri" panose="020F0502020204030204" pitchFamily="34" charset="0"/>
            </a:endParaRPr>
          </a:p>
          <a:p>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51068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79</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algn="l"/>
              <a:r>
                <a:rPr lang="en-US" sz="1000"/>
                <a:t>Enterohepatic </a:t>
              </a:r>
            </a:p>
            <a:p>
              <a:pPr algn="l"/>
              <a:r>
                <a:rPr lang="en-US" sz="1000"/>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algn="l"/>
              <a:r>
                <a:rPr lang="en-US" sz="1000"/>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80</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81</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Kynamro</a:t>
            </a:r>
            <a:endParaRPr lang="en-US" sz="2800" b="1" dirty="0">
              <a:solidFill>
                <a:schemeClr val="bg1"/>
              </a:solidFill>
              <a:latin typeface="Verdana" panose="020B0604030504040204" pitchFamily="34" charset="0"/>
              <a:ea typeface="Verdana" panose="020B0604030504040204" pitchFamily="34" charset="0"/>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82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Exondys</a:t>
            </a:r>
            <a:endParaRPr lang="en-US" sz="2800" b="1" dirty="0">
              <a:solidFill>
                <a:schemeClr val="bg1"/>
              </a:solidFill>
              <a:latin typeface="Verdana" panose="020B0604030504040204" pitchFamily="34" charset="0"/>
              <a:ea typeface="Verdana" panose="020B0604030504040204" pitchFamily="34" charset="0"/>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83</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2000" dirty="0"/>
              <a:t>Chemical modification likely to play a role in (common) side effects</a:t>
            </a:r>
          </a:p>
          <a:p>
            <a:pPr marL="812800" lvl="5" indent="-368300">
              <a:buClrTx/>
              <a:buFont typeface="Courier New" panose="02070309020205020404" pitchFamily="49" charset="0"/>
              <a:buChar char="o"/>
            </a:pPr>
            <a:r>
              <a:rPr lang="en-GB" sz="2000" dirty="0"/>
              <a:t>Injection site reactions</a:t>
            </a:r>
          </a:p>
          <a:p>
            <a:pPr marL="812800" lvl="5" indent="-368300">
              <a:buClrTx/>
              <a:buFont typeface="Courier New" panose="02070309020205020404" pitchFamily="49" charset="0"/>
              <a:buChar char="o"/>
            </a:pPr>
            <a:r>
              <a:rPr lang="en-GB" sz="2000" dirty="0"/>
              <a:t>Thrombocytopenia</a:t>
            </a:r>
          </a:p>
          <a:p>
            <a:pPr marL="812800" lvl="5" indent="-368300">
              <a:buClrTx/>
              <a:buFont typeface="Courier New" panose="02070309020205020404" pitchFamily="49" charset="0"/>
              <a:buChar char="o"/>
            </a:pPr>
            <a:r>
              <a:rPr lang="en-GB" sz="2000" dirty="0"/>
              <a:t>Flu-like symptoms</a:t>
            </a:r>
          </a:p>
          <a:p>
            <a:pPr marL="812800" lvl="5" indent="-368300">
              <a:buClrTx/>
              <a:buFont typeface="Courier New" panose="02070309020205020404" pitchFamily="49" charset="0"/>
              <a:buChar char="o"/>
            </a:pPr>
            <a:r>
              <a:rPr lang="en-GB" sz="2000" dirty="0"/>
              <a:t>ADA formation</a:t>
            </a:r>
          </a:p>
          <a:p>
            <a:pPr marL="812800" lvl="5" indent="-368300">
              <a:buClrTx/>
              <a:buFont typeface="Courier New" panose="02070309020205020404" pitchFamily="49" charset="0"/>
              <a:buChar char="o"/>
            </a:pPr>
            <a:r>
              <a:rPr lang="en-GB" sz="2000" dirty="0"/>
              <a:t>Hepatic toxicity</a:t>
            </a:r>
          </a:p>
          <a:p>
            <a:pPr marL="812800" lvl="5" indent="-368300">
              <a:buClrTx/>
              <a:buFont typeface="Courier New" panose="02070309020205020404" pitchFamily="49" charset="0"/>
              <a:buChar char="o"/>
            </a:pPr>
            <a:r>
              <a:rPr lang="en-GB" sz="2000" dirty="0"/>
              <a:t>Renal toxicity</a:t>
            </a:r>
          </a:p>
          <a:p>
            <a:pPr marL="720000" lvl="5" indent="-342900">
              <a:buFont typeface="System Font Regular"/>
              <a:buChar char="-"/>
            </a:pPr>
            <a:endParaRPr lang="en-GB" sz="2000" dirty="0"/>
          </a:p>
          <a:p>
            <a:pPr marL="720000" lvl="5" indent="-342900">
              <a:buFont typeface="System Font Regular"/>
              <a:buChar char="-"/>
            </a:pPr>
            <a:endParaRPr lang="en-GB" sz="2000" dirty="0"/>
          </a:p>
          <a:p>
            <a:pPr marL="377100" lvl="5" indent="0">
              <a:buFont typeface="Arial" panose="020B0604020202020204" pitchFamily="34" charset="0"/>
              <a:buNone/>
            </a:pPr>
            <a:endParaRPr lang="en-GB" sz="2000" dirty="0"/>
          </a:p>
          <a:p>
            <a:pPr marL="720000" lvl="5" indent="-342900">
              <a:buFont typeface="System Font Regular"/>
              <a:buChar char="-"/>
            </a:pPr>
            <a:endParaRPr lang="nl-NL" dirty="0"/>
          </a:p>
          <a:p>
            <a:pPr marL="720000" lvl="5" indent="-342900">
              <a:buFont typeface="System Font Regular"/>
              <a:buChar char="-"/>
            </a:pPr>
            <a:endParaRPr lang="en-GB" sz="2000" dirty="0"/>
          </a:p>
          <a:p>
            <a:pPr marL="720000" lvl="5" indent="-342900">
              <a:buFont typeface="System Font Regular"/>
              <a:buChar char="-"/>
            </a:pPr>
            <a:endParaRPr lang="en-GB" sz="2000" dirty="0"/>
          </a:p>
          <a:p>
            <a:r>
              <a:rPr lang="en-GB" dirty="0"/>
              <a:t>	</a:t>
            </a:r>
            <a:endParaRPr lang="nl-NL" dirty="0"/>
          </a:p>
        </p:txBody>
      </p:sp>
    </p:spTree>
    <p:extLst>
      <p:ext uri="{BB962C8B-B14F-4D97-AF65-F5344CB8AC3E}">
        <p14:creationId xmlns:p14="http://schemas.microsoft.com/office/powerpoint/2010/main" val="27466251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84</a:t>
            </a:fld>
            <a:endParaRPr lang="en-GB" altLang="en-US" dirty="0"/>
          </a:p>
        </p:txBody>
      </p:sp>
    </p:spTree>
    <p:extLst>
      <p:ext uri="{BB962C8B-B14F-4D97-AF65-F5344CB8AC3E}">
        <p14:creationId xmlns:p14="http://schemas.microsoft.com/office/powerpoint/2010/main" val="19712425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National advice is an important first contact point, and can be a first step for subsequently asking for advice on a European level.</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Advantage on national level, face-to-face meeting, whereas at a European level a selection is made for which scientific advices a discussion meeting is held.</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Tailor-made Scientific Advice</a:t>
            </a:r>
            <a:endParaRPr lang="nl-NL" sz="2000" i="1"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hlinkClick r:id="rId3"/>
              </a:rPr>
              <a:t>https://www.cbg-meb.nl/onderwerpen/hv-wetenschappelijk-en-regulatoir-advies</a:t>
            </a:r>
            <a:endParaRPr lang="en-US" sz="2000" dirty="0">
              <a:solidFill>
                <a:srgbClr val="000000"/>
              </a:solidFill>
              <a:latin typeface="Calibri" panose="020F0502020204030204" pitchFamily="34" charset="0"/>
            </a:endParaRPr>
          </a:p>
          <a:p>
            <a:pPr marL="355600" indent="-355600"/>
            <a:r>
              <a:rPr lang="en-US" sz="2000" dirty="0">
                <a:solidFill>
                  <a:srgbClr val="000000"/>
                </a:solidFill>
                <a:latin typeface="Calibri" panose="020F0502020204030204" pitchFamily="34" charset="0"/>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85</a:t>
            </a:fld>
            <a:endParaRPr lang="en-GB" altLang="en-US" dirty="0"/>
          </a:p>
        </p:txBody>
      </p:sp>
    </p:spTree>
    <p:extLst>
      <p:ext uri="{BB962C8B-B14F-4D97-AF65-F5344CB8AC3E}">
        <p14:creationId xmlns:p14="http://schemas.microsoft.com/office/powerpoint/2010/main" val="248916210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86</a:t>
            </a:fld>
            <a:endParaRPr lang="en-GB" altLang="en-US"/>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Make use of the possibilities to go for Scientific Advice for academia. Make also use of other support offices at your university/center, such as Technology Transfer Offices.</a:t>
            </a:r>
          </a:p>
          <a:p>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Difference in “language”. Don’t let it stop you. It is important to have the dialogue.</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Education is key to success.</a:t>
            </a:r>
          </a:p>
          <a:p>
            <a:endParaRPr lang="en-US" sz="2400" dirty="0">
              <a:solidFill>
                <a:srgbClr val="000000"/>
              </a:solidFill>
              <a:latin typeface="Calibri" panose="020F0502020204030204" pitchFamily="34" charset="0"/>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Last but not least…</a:t>
            </a:r>
          </a:p>
        </p:txBody>
      </p:sp>
    </p:spTree>
    <p:extLst>
      <p:ext uri="{BB962C8B-B14F-4D97-AF65-F5344CB8AC3E}">
        <p14:creationId xmlns:p14="http://schemas.microsoft.com/office/powerpoint/2010/main" val="26880870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123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0000"/>
                </a:solidFill>
              </a:rPr>
              <a:t>PK of gene therapy</a:t>
            </a:r>
          </a:p>
          <a:p>
            <a:endParaRPr lang="en-US" sz="500" dirty="0">
              <a:solidFill>
                <a:srgbClr val="000000"/>
              </a:solidFill>
            </a:endParaRPr>
          </a:p>
          <a:p>
            <a:r>
              <a:rPr lang="en-US" dirty="0">
                <a:solidFill>
                  <a:srgbClr val="000000"/>
                </a:solidFill>
              </a:rPr>
              <a:t>Four components, as part of the LNP, were quantified to characterize PK </a:t>
            </a:r>
          </a:p>
          <a:p>
            <a:pPr lvl="1"/>
            <a:r>
              <a:rPr lang="en-US" dirty="0">
                <a:solidFill>
                  <a:srgbClr val="000000"/>
                </a:solidFill>
              </a:rPr>
              <a:t>Lipid PK</a:t>
            </a:r>
          </a:p>
          <a:p>
            <a:pPr lvl="1"/>
            <a:r>
              <a:rPr lang="en-US" dirty="0">
                <a:solidFill>
                  <a:srgbClr val="000000"/>
                </a:solidFill>
              </a:rPr>
              <a:t>RNA PK</a:t>
            </a: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r>
              <a:rPr lang="en-US" b="1" dirty="0">
                <a:solidFill>
                  <a:srgbClr val="000000"/>
                </a:solidFill>
              </a:rPr>
              <a:t>RNA Drug Substances</a:t>
            </a:r>
          </a:p>
          <a:p>
            <a:pPr marL="457200" lvl="1" indent="0">
              <a:buNone/>
            </a:pPr>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marL="457200" lvl="1"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r>
              <a:rPr lang="en-US" dirty="0">
                <a:solidFill>
                  <a:srgbClr val="000000"/>
                </a:solidFill>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r>
              <a:rPr lang="en-US" dirty="0">
                <a:solidFill>
                  <a:srgbClr val="000000"/>
                </a:solidFill>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customXml/itemProps2.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82682D-266D-4A1E-9C55-76C98AAD8B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149</TotalTime>
  <Words>5963</Words>
  <Application>Microsoft Macintosh PowerPoint</Application>
  <PresentationFormat>Widescreen</PresentationFormat>
  <Paragraphs>1272</Paragraphs>
  <Slides>88</Slides>
  <Notes>66</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4</vt:i4>
      </vt:variant>
      <vt:variant>
        <vt:lpstr>Slide Titles</vt:lpstr>
      </vt:variant>
      <vt:variant>
        <vt:i4>88</vt:i4>
      </vt:variant>
    </vt:vector>
  </HeadingPairs>
  <TitlesOfParts>
    <vt:vector size="112" baseType="lpstr">
      <vt:lpstr>Arial</vt:lpstr>
      <vt:lpstr>ArialMT</vt:lpstr>
      <vt:lpstr>Avenir LT Std 65 Medium</vt:lpstr>
      <vt:lpstr>Avenir Next LT Pro</vt:lpstr>
      <vt:lpstr>Calibri</vt:lpstr>
      <vt:lpstr>Calibri Light</vt:lpstr>
      <vt:lpstr>Courier New</vt:lpstr>
      <vt:lpstr>Courier New,monospace</vt:lpstr>
      <vt:lpstr>GillSansStd</vt:lpstr>
      <vt:lpstr>MinionPro</vt:lpstr>
      <vt:lpstr>System Font Regular</vt:lpstr>
      <vt:lpstr>Times New Roman</vt:lpstr>
      <vt:lpstr>Verdana</vt:lpstr>
      <vt:lpstr>Wingdings</vt:lpstr>
      <vt:lpstr>CONFIDENTIAL AND PROPRIETARY</vt:lpstr>
      <vt:lpstr>No Footer Restrictions</vt:lpstr>
      <vt:lpstr>Custom Design</vt:lpstr>
      <vt:lpstr>RESTRICTED</vt:lpstr>
      <vt:lpstr>1_No Footer Restrictions</vt:lpstr>
      <vt:lpstr>1_CONFIDENTIAL AND PROPRIETARY</vt:lpstr>
      <vt:lpstr>think-cell Slide</vt:lpstr>
      <vt:lpstr>Chart</vt:lpstr>
      <vt:lpstr>CS ChemDraw Drawing</vt:lpstr>
      <vt:lpstr>Prism 9</vt:lpstr>
      <vt:lpstr>PowerPoint Presentation</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PowerPoint Presentation</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john bettencourt</cp:lastModifiedBy>
  <cp:revision>4</cp:revision>
  <cp:lastPrinted>2024-09-25T13:38:52Z</cp:lastPrinted>
  <dcterms:created xsi:type="dcterms:W3CDTF">2024-01-04T13:47:18Z</dcterms:created>
  <dcterms:modified xsi:type="dcterms:W3CDTF">2024-10-06T03:41:07Z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